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Slab"/>
      <p:regular r:id="rId32"/>
      <p:bold r:id="rId33"/>
    </p:embeddedFont>
    <p:embeddedFont>
      <p:font typeface="IBM Plex Sans"/>
      <p:regular r:id="rId34"/>
      <p:bold r:id="rId35"/>
      <p:italic r:id="rId36"/>
      <p:boldItalic r:id="rId37"/>
    </p:embeddedFont>
    <p:embeddedFont>
      <p:font typeface="Roboto"/>
      <p:regular r:id="rId38"/>
      <p:bold r:id="rId39"/>
      <p:italic r:id="rId40"/>
      <p:boldItalic r:id="rId41"/>
    </p:embeddedFont>
    <p:embeddedFont>
      <p:font typeface="Bebas Neue"/>
      <p:regular r:id="rId42"/>
    </p:embeddedFont>
    <p:embeddedFont>
      <p:font typeface="PT Sans"/>
      <p:regular r:id="rId43"/>
      <p:bold r:id="rId44"/>
      <p:italic r:id="rId45"/>
      <p:boldItalic r:id="rId46"/>
    </p:embeddedFont>
    <p:embeddedFont>
      <p:font typeface="Oswa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BebasNeue-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PTSans-bold.fntdata"/><Relationship Id="rId21" Type="http://schemas.openxmlformats.org/officeDocument/2006/relationships/slide" Target="slides/slide16.xml"/><Relationship Id="rId43" Type="http://schemas.openxmlformats.org/officeDocument/2006/relationships/font" Target="fonts/PTSans-regular.fntdata"/><Relationship Id="rId24" Type="http://schemas.openxmlformats.org/officeDocument/2006/relationships/slide" Target="slides/slide19.xml"/><Relationship Id="rId46" Type="http://schemas.openxmlformats.org/officeDocument/2006/relationships/font" Target="fonts/PTSans-boldItalic.fntdata"/><Relationship Id="rId23" Type="http://schemas.openxmlformats.org/officeDocument/2006/relationships/slide" Target="slides/slide18.xml"/><Relationship Id="rId45" Type="http://schemas.openxmlformats.org/officeDocument/2006/relationships/font" Target="fonts/PT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swald-bold.fntdata"/><Relationship Id="rId25" Type="http://schemas.openxmlformats.org/officeDocument/2006/relationships/slide" Target="slides/slide20.xml"/><Relationship Id="rId47" Type="http://schemas.openxmlformats.org/officeDocument/2006/relationships/font" Target="fonts/Oswald-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Slab-bold.fntdata"/><Relationship Id="rId10" Type="http://schemas.openxmlformats.org/officeDocument/2006/relationships/slide" Target="slides/slide5.xml"/><Relationship Id="rId32" Type="http://schemas.openxmlformats.org/officeDocument/2006/relationships/font" Target="fonts/RobotoSlab-regular.fntdata"/><Relationship Id="rId13" Type="http://schemas.openxmlformats.org/officeDocument/2006/relationships/slide" Target="slides/slide8.xml"/><Relationship Id="rId35" Type="http://schemas.openxmlformats.org/officeDocument/2006/relationships/font" Target="fonts/IBMPlexSans-bold.fntdata"/><Relationship Id="rId12" Type="http://schemas.openxmlformats.org/officeDocument/2006/relationships/slide" Target="slides/slide7.xml"/><Relationship Id="rId34" Type="http://schemas.openxmlformats.org/officeDocument/2006/relationships/font" Target="fonts/IBMPlexSans-regular.fntdata"/><Relationship Id="rId15" Type="http://schemas.openxmlformats.org/officeDocument/2006/relationships/slide" Target="slides/slide10.xml"/><Relationship Id="rId37" Type="http://schemas.openxmlformats.org/officeDocument/2006/relationships/font" Target="fonts/IBMPlexSans-boldItalic.fntdata"/><Relationship Id="rId14" Type="http://schemas.openxmlformats.org/officeDocument/2006/relationships/slide" Target="slides/slide9.xml"/><Relationship Id="rId36" Type="http://schemas.openxmlformats.org/officeDocument/2006/relationships/font" Target="fonts/IBMPlexSans-italic.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7231480a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7231480a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my name is alex, this is wimeth and this is maya, and this is our presentation for the Jax BDISC program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b7fed5cdeb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b7fed5cdeb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PDADP genes are present - what other genes do they interact with?</a:t>
            </a:r>
            <a:endParaRPr/>
          </a:p>
          <a:p>
            <a:pPr indent="0" lvl="0" marL="0" rtl="0" algn="l">
              <a:spcBef>
                <a:spcPts val="0"/>
              </a:spcBef>
              <a:spcAft>
                <a:spcPts val="0"/>
              </a:spcAft>
              <a:buNone/>
            </a:pPr>
            <a:r>
              <a:rPr lang="en"/>
              <a:t>Looked at correlation of PDADP genes with all other correlated genes in our dataset. Gated for minimal count number and minimal correlation amount with our PDADP genes.</a:t>
            </a:r>
            <a:endParaRPr/>
          </a:p>
          <a:p>
            <a:pPr indent="0" lvl="0" marL="0" rtl="0" algn="l">
              <a:spcBef>
                <a:spcPts val="0"/>
              </a:spcBef>
              <a:spcAft>
                <a:spcPts val="0"/>
              </a:spcAft>
              <a:buNone/>
            </a:pPr>
            <a:r>
              <a:rPr lang="en"/>
              <a:t>We visualized with a heatmap</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b7fed5cde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b7fed5cde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Top left, we have PDADP genes, and all other are strongly correlated or anti-correlated genes within our dataset.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Red is high level of correlation, blue is high anti-correlation or no correlation.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zoomed into left most column so x-axis is PDADP, and y is all the other correlated.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b7fed5cdeb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b7fed5cdeb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zoomed into left most column so x-axis is PDADP genes, and y is all the other correlated genes.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b7fed5cdeb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b7fed5cde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So the PDADP genes are present - what other genes do they interact with?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Looked at correlation of PDADP genes with all other correlated genes in our dataset. Gated for minimal count number and minimal correlation amount with our PDADP genes.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visualized with a heatmap</a:t>
            </a:r>
            <a:endParaRPr/>
          </a:p>
          <a:p>
            <a:pPr indent="0" lvl="0" marL="0" rtl="0" algn="l">
              <a:spcBef>
                <a:spcPts val="0"/>
              </a:spcBef>
              <a:spcAft>
                <a:spcPts val="0"/>
              </a:spcAft>
              <a:buNone/>
            </a:pPr>
            <a:r>
              <a:rPr lang="en"/>
              <a:t>We took this column and we sorted correlated genes and PDADP genes for similar coexpression, and  this revealed two clusters of PDADP genes with roughly opposing gene correlation profiles.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b7fed5cdeb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b7fed5cdeb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first cluster in yellow, the top set of genes is highly correlated with PDADP geness, while the bottom is highly anti-correlated. In the second cluster, </a:t>
            </a:r>
            <a:r>
              <a:rPr lang="en"/>
              <a:t>the</a:t>
            </a:r>
            <a:r>
              <a:rPr lang="en"/>
              <a:t> inverse is true  – the top set of genes is strongly anti-correlated while the </a:t>
            </a:r>
            <a:r>
              <a:rPr lang="en"/>
              <a:t>bottom</a:t>
            </a:r>
            <a:r>
              <a:rPr lang="en"/>
              <a:t> site is </a:t>
            </a:r>
            <a:r>
              <a:rPr lang="en"/>
              <a:t>highly</a:t>
            </a:r>
            <a:r>
              <a:rPr lang="en"/>
              <a:t> correlated. </a:t>
            </a:r>
            <a:endParaRPr/>
          </a:p>
          <a:p>
            <a:pPr indent="0" lvl="0" marL="0" rtl="0" algn="l">
              <a:spcBef>
                <a:spcPts val="0"/>
              </a:spcBef>
              <a:spcAft>
                <a:spcPts val="0"/>
              </a:spcAft>
              <a:buNone/>
            </a:pPr>
            <a:r>
              <a:rPr lang="en"/>
              <a:t>There are key immune regulators like Csf2rb, Icam1&lt; and the Tlrs in Cluster 1. This made us wonder if we could identify different functions between the genes correlated with cluster 1 and </a:t>
            </a:r>
            <a:r>
              <a:rPr lang="en"/>
              <a:t>cluster</a:t>
            </a:r>
            <a:r>
              <a:rPr lang="en"/>
              <a:t> 2.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b7fed5cde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b7fed5cde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ran GO, and the analysis revealed that while there were different functions between the genes associated with cluster 1 and cluster 2 genes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 1 is mainly associated with cell </a:t>
            </a:r>
            <a:r>
              <a:rPr lang="en"/>
              <a:t>signaling, while cluster 2 is mainly associated with cell cycle and granulocyte differentiation.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functional categories are quite broad and it does not tell us what the actual regulation of our cluster 1 and cluster 2 pdadp genes may be.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b7fed5cdeb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b7fed5cde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b7fed5cdeb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b7fed5cdeb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b7fed5cdeb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b7fed5cdeb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b7fed5cdeb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b7fed5cdeb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d123962f5a_1_27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d123962f5a_1_27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Antimicrobial peptides. They are small peptides with defense properties against pathogens along with other 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care about the text too much, reduce the paragraphs a bit + make the titles more story like (</a:t>
            </a:r>
            <a:r>
              <a:rPr b="1" lang="en"/>
              <a:t>like the WHY/question to build on previous slides)</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b7fed5cde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b7fed5cde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b8139596d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b8139596d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b8139596d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b8139596d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9295df55a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9295df55a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b8139596d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b8139596d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b8139596dc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b8139596dc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4bd5bf0869a706d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4bd5bf0869a706d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3f6155f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3f6155f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protein complex called the Proteasome breaks proteins down into peptides. However, Goldberg et al. discovered that the proteasome can also directly </a:t>
            </a:r>
            <a:r>
              <a:rPr lang="en"/>
              <a:t>contribute to a cell’s antimicrobial response.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b8139596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b8139596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Immune cells use a proteasome to change foreign proteins into antigens which can be recognized by T cells.</a:t>
            </a:r>
            <a:endParaRPr/>
          </a:p>
          <a:p>
            <a:pPr indent="0" lvl="0" marL="0" rtl="0" algn="l">
              <a:spcBef>
                <a:spcPts val="0"/>
              </a:spcBef>
              <a:spcAft>
                <a:spcPts val="0"/>
              </a:spcAft>
              <a:buNone/>
            </a:pPr>
            <a:r>
              <a:rPr lang="en"/>
              <a:t>However, a different proteasome makes antimicrobial peptides, so can these different types of proteasomes exist in the same tissues and cell types?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b7fed5cdeb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b7fed5cde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 a </a:t>
            </a:r>
            <a:r>
              <a:rPr lang="en"/>
              <a:t>cluster</a:t>
            </a:r>
            <a:r>
              <a:rPr lang="en"/>
              <a:t> macrophage and a natural killer cell</a:t>
            </a:r>
            <a:endParaRPr/>
          </a:p>
          <a:p>
            <a:pPr indent="0" lvl="0" marL="0" rtl="0" algn="l">
              <a:spcBef>
                <a:spcPts val="0"/>
              </a:spcBef>
              <a:spcAft>
                <a:spcPts val="0"/>
              </a:spcAft>
              <a:buNone/>
            </a:pPr>
            <a:r>
              <a:rPr lang="en"/>
              <a:t>Zoom a big macrophage, and in the cytoplasm draw a bacterial particle going in, going into proeosme, coming out as peptide</a:t>
            </a:r>
            <a:endParaRPr/>
          </a:p>
          <a:p>
            <a:pPr indent="0" lvl="0" marL="0" rtl="0" algn="l">
              <a:spcBef>
                <a:spcPts val="0"/>
              </a:spcBef>
              <a:spcAft>
                <a:spcPts val="0"/>
              </a:spcAft>
              <a:buNone/>
            </a:pPr>
            <a:r>
              <a:rPr lang="en"/>
              <a:t>Binding to mHC protein, Going to surface, touching T cell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9295df55a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9295df55a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 data from a paper which investigated mice immune responses, and our analysis is on bulk-rna seq data of mice gene expression changes. We </a:t>
            </a:r>
            <a:r>
              <a:rPr lang="en"/>
              <a:t>focused on genes which produce proteins that are precursors to PDAPDs to see if their expressions change from control to infected mice..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with that in mind, these are the questions we investigated for our project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b7fed5cdeb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b7fed5cdeb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 data from a paper which investigated mice immune responses, and our analysis is on bulk-rna seq data of mice gene expression changes. We focused on genes which produce proteins that are precursors to PDAPDs to see if their expressions change from control to infected mice..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with that in mind, these are the questions we investigated for our 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9295df55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9295df55a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looked at the presence of the PDADP genes found in the Goldberg paper in the bone marrow tissue samples, with Neutrophilic granule protein being a positive control (a gene expressed in immune cells in high quantities). These plots show the log of the average normalized counts of the PDADP mRNA in healthy vs. infected tissue, and show that these genes are all present in both groupings of samples.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d9256fe6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d9256fe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6E8F0"/>
                </a:solidFill>
                <a:highlight>
                  <a:srgbClr val="1C1E24"/>
                </a:highlight>
                <a:latin typeface="Roboto"/>
                <a:ea typeface="Roboto"/>
                <a:cs typeface="Roboto"/>
                <a:sym typeface="Roboto"/>
              </a:rPr>
              <a:t>DESeq2 is a widely used R package in bioinformatics that identifies differentially expressed genes (DEGs) in RNA sequencing (RNA-seq) data, revealing which genes significantly change expression levels between different experimental conditions (e.g., treated vs. control). It works by normalizing count data, estimating gene-wise dispersions, fitting a negative binomial model, and performing statistical tests (like the Wald test) to find genes with significant expression changes, accounting for data variability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are comparing the PDADP gene expression in infected immune tissuto healthy immune tissue. All of our genes of interest were filtered out as insignificant. However, this doesn’t mean that the PDADPs are not active in the immune response of immune tissue– infection could still stimulate the proteasomal </a:t>
            </a:r>
            <a:r>
              <a:rPr lang="en"/>
              <a:t>degradation</a:t>
            </a:r>
            <a:r>
              <a:rPr lang="en"/>
              <a:t> of the proteins that result in these peptides.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225" y="740375"/>
            <a:ext cx="5958900" cy="21411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b="0" sz="5000">
                <a:latin typeface="Roboto Slab"/>
                <a:ea typeface="Roboto Slab"/>
                <a:cs typeface="Roboto Slab"/>
                <a:sym typeface="Roboto Slab"/>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3225" y="2922176"/>
            <a:ext cx="4528800" cy="475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sz="1600">
                <a:solidFill>
                  <a:schemeClr val="dk1"/>
                </a:solidFill>
                <a:latin typeface="IBM Plex Sans"/>
                <a:ea typeface="IBM Plex Sans"/>
                <a:cs typeface="IBM Plex Sans"/>
                <a:sym typeface="IBM Plex Sans"/>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2" name="Google Shape;12;p2"/>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 name="Google Shape;14;p2"/>
          <p:cNvPicPr preferRelativeResize="0"/>
          <p:nvPr/>
        </p:nvPicPr>
        <p:blipFill>
          <a:blip r:embed="rId2">
            <a:alphaModFix/>
          </a:blip>
          <a:stretch>
            <a:fillRect/>
          </a:stretch>
        </p:blipFill>
        <p:spPr>
          <a:xfrm flipH="1" rot="-5400003">
            <a:off x="7435183" y="207109"/>
            <a:ext cx="970183" cy="1019736"/>
          </a:xfrm>
          <a:prstGeom prst="rect">
            <a:avLst/>
          </a:prstGeom>
          <a:noFill/>
          <a:ln>
            <a:noFill/>
          </a:ln>
        </p:spPr>
      </p:pic>
      <p:sp>
        <p:nvSpPr>
          <p:cNvPr id="15" name="Google Shape;15;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1"/>
          <p:cNvSpPr txBox="1"/>
          <p:nvPr>
            <p:ph hasCustomPrompt="1" type="title"/>
          </p:nvPr>
        </p:nvSpPr>
        <p:spPr>
          <a:xfrm>
            <a:off x="2709325" y="1060263"/>
            <a:ext cx="5721600" cy="1584000"/>
          </a:xfrm>
          <a:prstGeom prst="rect">
            <a:avLst/>
          </a:prstGeom>
        </p:spPr>
        <p:txBody>
          <a:bodyPr anchorCtr="0" anchor="ctr" bIns="91425" lIns="91425" spcFirstLastPara="1" rIns="91425" wrap="square" tIns="91425">
            <a:noAutofit/>
          </a:bodyPr>
          <a:lstStyle>
            <a:lvl1pPr lvl="0" algn="r">
              <a:spcBef>
                <a:spcPts val="0"/>
              </a:spcBef>
              <a:spcAft>
                <a:spcPts val="0"/>
              </a:spcAft>
              <a:buSzPts val="9600"/>
              <a:buNone/>
              <a:defRPr b="1"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 name="Google Shape;66;p11"/>
          <p:cNvSpPr txBox="1"/>
          <p:nvPr>
            <p:ph idx="1" type="subTitle"/>
          </p:nvPr>
        </p:nvSpPr>
        <p:spPr>
          <a:xfrm>
            <a:off x="2709325" y="2759688"/>
            <a:ext cx="5721600" cy="49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67" name="Google Shape;67;p11"/>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0" name="Shape 70"/>
        <p:cNvGrpSpPr/>
        <p:nvPr/>
      </p:nvGrpSpPr>
      <p:grpSpPr>
        <a:xfrm>
          <a:off x="0" y="0"/>
          <a:ext cx="0" cy="0"/>
          <a:chOff x="0" y="0"/>
          <a:chExt cx="0" cy="0"/>
        </a:xfrm>
      </p:grpSpPr>
      <p:sp>
        <p:nvSpPr>
          <p:cNvPr id="71" name="Google Shape;7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2" name="Shape 72"/>
        <p:cNvGrpSpPr/>
        <p:nvPr/>
      </p:nvGrpSpPr>
      <p:grpSpPr>
        <a:xfrm>
          <a:off x="0" y="0"/>
          <a:ext cx="0" cy="0"/>
          <a:chOff x="0" y="0"/>
          <a:chExt cx="0" cy="0"/>
        </a:xfrm>
      </p:grpSpPr>
      <p:sp>
        <p:nvSpPr>
          <p:cNvPr id="73" name="Google Shape;7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4" name="Google Shape;74;p13"/>
          <p:cNvSpPr txBox="1"/>
          <p:nvPr>
            <p:ph idx="1" type="subTitle"/>
          </p:nvPr>
        </p:nvSpPr>
        <p:spPr>
          <a:xfrm>
            <a:off x="1622449" y="1801113"/>
            <a:ext cx="2305500" cy="484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5" name="Google Shape;75;p13"/>
          <p:cNvSpPr txBox="1"/>
          <p:nvPr>
            <p:ph hasCustomPrompt="1" idx="2" type="title"/>
          </p:nvPr>
        </p:nvSpPr>
        <p:spPr>
          <a:xfrm>
            <a:off x="713225" y="1420125"/>
            <a:ext cx="901200" cy="677100"/>
          </a:xfrm>
          <a:prstGeom prst="rect">
            <a:avLst/>
          </a:prstGeom>
          <a:noFill/>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b="1" sz="4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6" name="Google Shape;76;p13"/>
          <p:cNvSpPr txBox="1"/>
          <p:nvPr>
            <p:ph idx="3" type="subTitle"/>
          </p:nvPr>
        </p:nvSpPr>
        <p:spPr>
          <a:xfrm>
            <a:off x="1622450" y="1420113"/>
            <a:ext cx="2305500" cy="4848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7" name="Google Shape;77;p13"/>
          <p:cNvSpPr txBox="1"/>
          <p:nvPr>
            <p:ph idx="4" type="subTitle"/>
          </p:nvPr>
        </p:nvSpPr>
        <p:spPr>
          <a:xfrm>
            <a:off x="1622449" y="2829263"/>
            <a:ext cx="2305500" cy="484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8" name="Google Shape;78;p13"/>
          <p:cNvSpPr txBox="1"/>
          <p:nvPr>
            <p:ph hasCustomPrompt="1" idx="5" type="title"/>
          </p:nvPr>
        </p:nvSpPr>
        <p:spPr>
          <a:xfrm>
            <a:off x="713225" y="2448275"/>
            <a:ext cx="901200" cy="677100"/>
          </a:xfrm>
          <a:prstGeom prst="rect">
            <a:avLst/>
          </a:prstGeom>
          <a:noFill/>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b="1" sz="4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9" name="Google Shape;79;p13"/>
          <p:cNvSpPr txBox="1"/>
          <p:nvPr>
            <p:ph idx="6" type="subTitle"/>
          </p:nvPr>
        </p:nvSpPr>
        <p:spPr>
          <a:xfrm>
            <a:off x="1622450" y="2448263"/>
            <a:ext cx="2305500" cy="4848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80" name="Google Shape;80;p13"/>
          <p:cNvSpPr txBox="1"/>
          <p:nvPr>
            <p:ph idx="7" type="subTitle"/>
          </p:nvPr>
        </p:nvSpPr>
        <p:spPr>
          <a:xfrm>
            <a:off x="1622449" y="3857413"/>
            <a:ext cx="2305500" cy="484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1" name="Google Shape;81;p13"/>
          <p:cNvSpPr txBox="1"/>
          <p:nvPr>
            <p:ph hasCustomPrompt="1" idx="8" type="title"/>
          </p:nvPr>
        </p:nvSpPr>
        <p:spPr>
          <a:xfrm>
            <a:off x="713225" y="3476425"/>
            <a:ext cx="901200" cy="677100"/>
          </a:xfrm>
          <a:prstGeom prst="rect">
            <a:avLst/>
          </a:prstGeom>
          <a:noFill/>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b="1" sz="4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2" name="Google Shape;82;p13"/>
          <p:cNvSpPr txBox="1"/>
          <p:nvPr>
            <p:ph idx="9" type="subTitle"/>
          </p:nvPr>
        </p:nvSpPr>
        <p:spPr>
          <a:xfrm>
            <a:off x="1622450" y="3476413"/>
            <a:ext cx="2305500" cy="4848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83" name="Google Shape;83;p13"/>
          <p:cNvSpPr txBox="1"/>
          <p:nvPr>
            <p:ph idx="13" type="subTitle"/>
          </p:nvPr>
        </p:nvSpPr>
        <p:spPr>
          <a:xfrm>
            <a:off x="5373024" y="1801113"/>
            <a:ext cx="2305500" cy="484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4" name="Google Shape;84;p13"/>
          <p:cNvSpPr txBox="1"/>
          <p:nvPr>
            <p:ph hasCustomPrompt="1" idx="14" type="title"/>
          </p:nvPr>
        </p:nvSpPr>
        <p:spPr>
          <a:xfrm>
            <a:off x="4463800" y="1420125"/>
            <a:ext cx="901200" cy="677100"/>
          </a:xfrm>
          <a:prstGeom prst="rect">
            <a:avLst/>
          </a:prstGeom>
          <a:noFill/>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b="1" sz="4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5" name="Google Shape;85;p13"/>
          <p:cNvSpPr txBox="1"/>
          <p:nvPr>
            <p:ph idx="15" type="subTitle"/>
          </p:nvPr>
        </p:nvSpPr>
        <p:spPr>
          <a:xfrm>
            <a:off x="5373025" y="1420113"/>
            <a:ext cx="2305500" cy="4848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86" name="Google Shape;86;p13"/>
          <p:cNvSpPr txBox="1"/>
          <p:nvPr>
            <p:ph idx="16" type="subTitle"/>
          </p:nvPr>
        </p:nvSpPr>
        <p:spPr>
          <a:xfrm>
            <a:off x="5373024" y="2829263"/>
            <a:ext cx="2305500" cy="484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7" name="Google Shape;87;p13"/>
          <p:cNvSpPr txBox="1"/>
          <p:nvPr>
            <p:ph hasCustomPrompt="1" idx="17" type="title"/>
          </p:nvPr>
        </p:nvSpPr>
        <p:spPr>
          <a:xfrm>
            <a:off x="4463800" y="2448275"/>
            <a:ext cx="901200" cy="677100"/>
          </a:xfrm>
          <a:prstGeom prst="rect">
            <a:avLst/>
          </a:prstGeom>
          <a:noFill/>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b="1" sz="4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 name="Google Shape;88;p13"/>
          <p:cNvSpPr txBox="1"/>
          <p:nvPr>
            <p:ph idx="18" type="subTitle"/>
          </p:nvPr>
        </p:nvSpPr>
        <p:spPr>
          <a:xfrm>
            <a:off x="5373025" y="2448263"/>
            <a:ext cx="2305500" cy="4848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89" name="Google Shape;89;p13"/>
          <p:cNvSpPr txBox="1"/>
          <p:nvPr>
            <p:ph idx="19" type="subTitle"/>
          </p:nvPr>
        </p:nvSpPr>
        <p:spPr>
          <a:xfrm>
            <a:off x="5373024" y="3857413"/>
            <a:ext cx="2305500" cy="484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0" name="Google Shape;90;p13"/>
          <p:cNvSpPr txBox="1"/>
          <p:nvPr>
            <p:ph hasCustomPrompt="1" idx="20" type="title"/>
          </p:nvPr>
        </p:nvSpPr>
        <p:spPr>
          <a:xfrm>
            <a:off x="4463800" y="3476425"/>
            <a:ext cx="901200" cy="677100"/>
          </a:xfrm>
          <a:prstGeom prst="rect">
            <a:avLst/>
          </a:prstGeom>
          <a:noFill/>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b="1" sz="4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1" name="Google Shape;91;p13"/>
          <p:cNvSpPr txBox="1"/>
          <p:nvPr>
            <p:ph idx="21" type="subTitle"/>
          </p:nvPr>
        </p:nvSpPr>
        <p:spPr>
          <a:xfrm>
            <a:off x="5373025" y="3476413"/>
            <a:ext cx="2305500" cy="4848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92" name="Google Shape;92;p13"/>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5" name="Shape 95"/>
        <p:cNvGrpSpPr/>
        <p:nvPr/>
      </p:nvGrpSpPr>
      <p:grpSpPr>
        <a:xfrm>
          <a:off x="0" y="0"/>
          <a:ext cx="0" cy="0"/>
          <a:chOff x="0" y="0"/>
          <a:chExt cx="0" cy="0"/>
        </a:xfrm>
      </p:grpSpPr>
      <p:sp>
        <p:nvSpPr>
          <p:cNvPr id="96" name="Google Shape;96;p14"/>
          <p:cNvSpPr txBox="1"/>
          <p:nvPr>
            <p:ph type="title"/>
          </p:nvPr>
        </p:nvSpPr>
        <p:spPr>
          <a:xfrm>
            <a:off x="713225" y="3100300"/>
            <a:ext cx="5317800" cy="531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3000"/>
              <a:buNone/>
              <a:defRPr sz="2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97" name="Google Shape;97;p14"/>
          <p:cNvSpPr txBox="1"/>
          <p:nvPr>
            <p:ph idx="1" type="subTitle"/>
          </p:nvPr>
        </p:nvSpPr>
        <p:spPr>
          <a:xfrm>
            <a:off x="713225" y="691900"/>
            <a:ext cx="5317800" cy="2450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
        <p:nvSpPr>
          <p:cNvPr id="98" name="Google Shape;98;p14"/>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01" name="Shape 101"/>
        <p:cNvGrpSpPr/>
        <p:nvPr/>
      </p:nvGrpSpPr>
      <p:grpSpPr>
        <a:xfrm>
          <a:off x="0" y="0"/>
          <a:ext cx="0" cy="0"/>
          <a:chOff x="0" y="0"/>
          <a:chExt cx="0" cy="0"/>
        </a:xfrm>
      </p:grpSpPr>
      <p:sp>
        <p:nvSpPr>
          <p:cNvPr id="102" name="Google Shape;102;p15"/>
          <p:cNvSpPr txBox="1"/>
          <p:nvPr>
            <p:ph type="title"/>
          </p:nvPr>
        </p:nvSpPr>
        <p:spPr>
          <a:xfrm>
            <a:off x="4455875" y="1043525"/>
            <a:ext cx="3975000" cy="1860300"/>
          </a:xfrm>
          <a:prstGeom prst="rect">
            <a:avLst/>
          </a:prstGeom>
        </p:spPr>
        <p:txBody>
          <a:bodyPr anchorCtr="0" anchor="b" bIns="91425" lIns="91425" spcFirstLastPara="1" rIns="91425" wrap="square" tIns="91425">
            <a:noAutofit/>
          </a:bodyPr>
          <a:lstStyle>
            <a:lvl1pPr lvl="0" algn="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3" name="Google Shape;103;p15"/>
          <p:cNvSpPr txBox="1"/>
          <p:nvPr>
            <p:ph idx="1" type="subTitle"/>
          </p:nvPr>
        </p:nvSpPr>
        <p:spPr>
          <a:xfrm>
            <a:off x="4455875" y="2903625"/>
            <a:ext cx="3975000" cy="11163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4" name="Google Shape;104;p15"/>
          <p:cNvSpPr/>
          <p:nvPr>
            <p:ph idx="2" type="pic"/>
          </p:nvPr>
        </p:nvSpPr>
        <p:spPr>
          <a:xfrm>
            <a:off x="943560" y="809365"/>
            <a:ext cx="3454800" cy="3278400"/>
          </a:xfrm>
          <a:prstGeom prst="hexagon">
            <a:avLst>
              <a:gd fmla="val 25000" name="adj"/>
              <a:gd fmla="val 115470" name="vf"/>
            </a:avLst>
          </a:prstGeom>
          <a:noFill/>
          <a:ln cap="flat" cmpd="sng" w="19050">
            <a:solidFill>
              <a:schemeClr val="dk1"/>
            </a:solidFill>
            <a:prstDash val="solid"/>
            <a:round/>
            <a:headEnd len="sm" w="sm" type="none"/>
            <a:tailEnd len="sm" w="sm" type="none"/>
          </a:ln>
        </p:spPr>
      </p:sp>
      <p:sp>
        <p:nvSpPr>
          <p:cNvPr id="105" name="Google Shape;105;p15"/>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8" name="Shape 108"/>
        <p:cNvGrpSpPr/>
        <p:nvPr/>
      </p:nvGrpSpPr>
      <p:grpSpPr>
        <a:xfrm>
          <a:off x="0" y="0"/>
          <a:ext cx="0" cy="0"/>
          <a:chOff x="0" y="0"/>
          <a:chExt cx="0" cy="0"/>
        </a:xfrm>
      </p:grpSpPr>
      <p:sp>
        <p:nvSpPr>
          <p:cNvPr id="109" name="Google Shape;109;p16"/>
          <p:cNvSpPr txBox="1"/>
          <p:nvPr>
            <p:ph type="title"/>
          </p:nvPr>
        </p:nvSpPr>
        <p:spPr>
          <a:xfrm>
            <a:off x="720000" y="1188163"/>
            <a:ext cx="2770800" cy="7557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0" name="Google Shape;110;p16"/>
          <p:cNvSpPr txBox="1"/>
          <p:nvPr>
            <p:ph idx="1" type="subTitle"/>
          </p:nvPr>
        </p:nvSpPr>
        <p:spPr>
          <a:xfrm>
            <a:off x="720000" y="1943888"/>
            <a:ext cx="2770800" cy="1185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1" name="Google Shape;111;p16"/>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12" name="Google Shape;112;p16"/>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
    <p:spTree>
      <p:nvGrpSpPr>
        <p:cNvPr id="114" name="Shape 114"/>
        <p:cNvGrpSpPr/>
        <p:nvPr/>
      </p:nvGrpSpPr>
      <p:grpSpPr>
        <a:xfrm>
          <a:off x="0" y="0"/>
          <a:ext cx="0" cy="0"/>
          <a:chOff x="0" y="0"/>
          <a:chExt cx="0" cy="0"/>
        </a:xfrm>
      </p:grpSpPr>
      <p:sp>
        <p:nvSpPr>
          <p:cNvPr id="115" name="Google Shape;115;p17"/>
          <p:cNvSpPr txBox="1"/>
          <p:nvPr>
            <p:ph type="title"/>
          </p:nvPr>
        </p:nvSpPr>
        <p:spPr>
          <a:xfrm>
            <a:off x="720000" y="448056"/>
            <a:ext cx="77085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6" name="Google Shape;116;p17"/>
          <p:cNvSpPr txBox="1"/>
          <p:nvPr>
            <p:ph idx="1" type="body"/>
          </p:nvPr>
        </p:nvSpPr>
        <p:spPr>
          <a:xfrm>
            <a:off x="721900" y="1182725"/>
            <a:ext cx="4068900" cy="1699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17" name="Google Shape;117;p17"/>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18" name="Google Shape;118;p17"/>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0" name="Shape 120"/>
        <p:cNvGrpSpPr/>
        <p:nvPr/>
      </p:nvGrpSpPr>
      <p:grpSpPr>
        <a:xfrm>
          <a:off x="0" y="0"/>
          <a:ext cx="0" cy="0"/>
          <a:chOff x="0" y="0"/>
          <a:chExt cx="0" cy="0"/>
        </a:xfrm>
      </p:grpSpPr>
      <p:sp>
        <p:nvSpPr>
          <p:cNvPr id="121" name="Google Shape;12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2" name="Google Shape;122;p18"/>
          <p:cNvSpPr txBox="1"/>
          <p:nvPr>
            <p:ph idx="1" type="body"/>
          </p:nvPr>
        </p:nvSpPr>
        <p:spPr>
          <a:xfrm>
            <a:off x="720000" y="1215750"/>
            <a:ext cx="4581300" cy="3128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Font typeface="Nunito Light"/>
              <a:buChar char="●"/>
              <a:defRPr/>
            </a:lvl1pPr>
            <a:lvl2pPr indent="-304800" lvl="1" marL="914400">
              <a:spcBef>
                <a:spcPts val="0"/>
              </a:spcBef>
              <a:spcAft>
                <a:spcPts val="0"/>
              </a:spcAft>
              <a:buSzPts val="1200"/>
              <a:buFont typeface="Nunito Light"/>
              <a:buChar char="○"/>
              <a:defRPr/>
            </a:lvl2pPr>
            <a:lvl3pPr indent="-304800" lvl="2" marL="1371600">
              <a:lnSpc>
                <a:spcPct val="115000"/>
              </a:lnSpc>
              <a:spcBef>
                <a:spcPts val="0"/>
              </a:spcBef>
              <a:spcAft>
                <a:spcPts val="0"/>
              </a:spcAft>
              <a:buClr>
                <a:srgbClr val="FFC800"/>
              </a:buClr>
              <a:buSzPts val="1200"/>
              <a:buFont typeface="Nunito Light"/>
              <a:buChar char="■"/>
              <a:defRPr/>
            </a:lvl3pPr>
            <a:lvl4pPr indent="-304800" lvl="3" marL="1828800">
              <a:lnSpc>
                <a:spcPct val="115000"/>
              </a:lnSpc>
              <a:spcBef>
                <a:spcPts val="1600"/>
              </a:spcBef>
              <a:spcAft>
                <a:spcPts val="0"/>
              </a:spcAft>
              <a:buClr>
                <a:srgbClr val="FFC800"/>
              </a:buClr>
              <a:buSzPts val="1200"/>
              <a:buFont typeface="Nunito Light"/>
              <a:buChar char="●"/>
              <a:defRPr/>
            </a:lvl4pPr>
            <a:lvl5pPr indent="-304800" lvl="4" marL="2286000">
              <a:lnSpc>
                <a:spcPct val="115000"/>
              </a:lnSpc>
              <a:spcBef>
                <a:spcPts val="1600"/>
              </a:spcBef>
              <a:spcAft>
                <a:spcPts val="0"/>
              </a:spcAft>
              <a:buClr>
                <a:srgbClr val="434343"/>
              </a:buClr>
              <a:buSzPts val="1200"/>
              <a:buFont typeface="Nunito Light"/>
              <a:buChar char="○"/>
              <a:defRPr/>
            </a:lvl5pPr>
            <a:lvl6pPr indent="-304800" lvl="5" marL="2743200">
              <a:lnSpc>
                <a:spcPct val="115000"/>
              </a:lnSpc>
              <a:spcBef>
                <a:spcPts val="1600"/>
              </a:spcBef>
              <a:spcAft>
                <a:spcPts val="0"/>
              </a:spcAft>
              <a:buClr>
                <a:srgbClr val="434343"/>
              </a:buClr>
              <a:buSzPts val="1200"/>
              <a:buFont typeface="Nunito Light"/>
              <a:buChar char="■"/>
              <a:defRPr/>
            </a:lvl6pPr>
            <a:lvl7pPr indent="-304800" lvl="6" marL="3200400">
              <a:lnSpc>
                <a:spcPct val="115000"/>
              </a:lnSpc>
              <a:spcBef>
                <a:spcPts val="1600"/>
              </a:spcBef>
              <a:spcAft>
                <a:spcPts val="0"/>
              </a:spcAft>
              <a:buClr>
                <a:srgbClr val="434343"/>
              </a:buClr>
              <a:buSzPts val="1200"/>
              <a:buFont typeface="Nunito Light"/>
              <a:buChar char="●"/>
              <a:defRPr/>
            </a:lvl7pPr>
            <a:lvl8pPr indent="-304800" lvl="7" marL="3657600">
              <a:lnSpc>
                <a:spcPct val="115000"/>
              </a:lnSpc>
              <a:spcBef>
                <a:spcPts val="1600"/>
              </a:spcBef>
              <a:spcAft>
                <a:spcPts val="0"/>
              </a:spcAft>
              <a:buClr>
                <a:srgbClr val="434343"/>
              </a:buClr>
              <a:buSzPts val="1200"/>
              <a:buFont typeface="Nunito Light"/>
              <a:buChar char="○"/>
              <a:defRPr/>
            </a:lvl8pPr>
            <a:lvl9pPr indent="-304800" lvl="8" marL="4114800">
              <a:lnSpc>
                <a:spcPct val="115000"/>
              </a:lnSpc>
              <a:spcBef>
                <a:spcPts val="1600"/>
              </a:spcBef>
              <a:spcAft>
                <a:spcPts val="1600"/>
              </a:spcAft>
              <a:buClr>
                <a:srgbClr val="434343"/>
              </a:buClr>
              <a:buSzPts val="1200"/>
              <a:buFont typeface="Nunito Light"/>
              <a:buChar char="■"/>
              <a:defRPr/>
            </a:lvl9pPr>
          </a:lstStyle>
          <a:p/>
        </p:txBody>
      </p:sp>
      <p:sp>
        <p:nvSpPr>
          <p:cNvPr id="123" name="Google Shape;123;p18"/>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26" name="Shape 126"/>
        <p:cNvGrpSpPr/>
        <p:nvPr/>
      </p:nvGrpSpPr>
      <p:grpSpPr>
        <a:xfrm>
          <a:off x="0" y="0"/>
          <a:ext cx="0" cy="0"/>
          <a:chOff x="0" y="0"/>
          <a:chExt cx="0" cy="0"/>
        </a:xfrm>
      </p:grpSpPr>
      <p:sp>
        <p:nvSpPr>
          <p:cNvPr id="127" name="Google Shape;12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8" name="Google Shape;128;p19"/>
          <p:cNvSpPr txBox="1"/>
          <p:nvPr>
            <p:ph idx="1" type="subTitle"/>
          </p:nvPr>
        </p:nvSpPr>
        <p:spPr>
          <a:xfrm>
            <a:off x="720025" y="1584891"/>
            <a:ext cx="7704000" cy="530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129" name="Google Shape;129;p19"/>
          <p:cNvSpPr txBox="1"/>
          <p:nvPr>
            <p:ph idx="2" type="subTitle"/>
          </p:nvPr>
        </p:nvSpPr>
        <p:spPr>
          <a:xfrm>
            <a:off x="720025" y="2781274"/>
            <a:ext cx="7704000" cy="527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130" name="Google Shape;130;p19"/>
          <p:cNvSpPr txBox="1"/>
          <p:nvPr>
            <p:ph idx="3" type="subTitle"/>
          </p:nvPr>
        </p:nvSpPr>
        <p:spPr>
          <a:xfrm>
            <a:off x="720025" y="3977974"/>
            <a:ext cx="7704000" cy="527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131" name="Google Shape;131;p19"/>
          <p:cNvSpPr txBox="1"/>
          <p:nvPr>
            <p:ph idx="4" type="subTitle"/>
          </p:nvPr>
        </p:nvSpPr>
        <p:spPr>
          <a:xfrm>
            <a:off x="720025" y="1215220"/>
            <a:ext cx="7704000" cy="530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000">
                <a:latin typeface="Roboto Slab"/>
                <a:ea typeface="Roboto Slab"/>
                <a:cs typeface="Roboto Slab"/>
                <a:sym typeface="Roboto Slab"/>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32" name="Google Shape;132;p19"/>
          <p:cNvSpPr txBox="1"/>
          <p:nvPr>
            <p:ph idx="5" type="subTitle"/>
          </p:nvPr>
        </p:nvSpPr>
        <p:spPr>
          <a:xfrm>
            <a:off x="720025" y="2400274"/>
            <a:ext cx="77040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000">
                <a:latin typeface="Roboto Slab"/>
                <a:ea typeface="Roboto Slab"/>
                <a:cs typeface="Roboto Slab"/>
                <a:sym typeface="Roboto Slab"/>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33" name="Google Shape;133;p19"/>
          <p:cNvSpPr txBox="1"/>
          <p:nvPr>
            <p:ph idx="6" type="subTitle"/>
          </p:nvPr>
        </p:nvSpPr>
        <p:spPr>
          <a:xfrm>
            <a:off x="720025" y="3596974"/>
            <a:ext cx="77040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000">
                <a:latin typeface="Roboto Slab"/>
                <a:ea typeface="Roboto Slab"/>
                <a:cs typeface="Roboto Slab"/>
                <a:sym typeface="Roboto Slab"/>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34" name="Google Shape;134;p19"/>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37" name="Shape 137"/>
        <p:cNvGrpSpPr/>
        <p:nvPr/>
      </p:nvGrpSpPr>
      <p:grpSpPr>
        <a:xfrm>
          <a:off x="0" y="0"/>
          <a:ext cx="0" cy="0"/>
          <a:chOff x="0" y="0"/>
          <a:chExt cx="0" cy="0"/>
        </a:xfrm>
      </p:grpSpPr>
      <p:sp>
        <p:nvSpPr>
          <p:cNvPr id="138" name="Google Shape;13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39" name="Google Shape;139;p20"/>
          <p:cNvSpPr txBox="1"/>
          <p:nvPr>
            <p:ph idx="1" type="subTitle"/>
          </p:nvPr>
        </p:nvSpPr>
        <p:spPr>
          <a:xfrm>
            <a:off x="713225" y="2590750"/>
            <a:ext cx="2393400" cy="192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140" name="Google Shape;140;p20"/>
          <p:cNvSpPr txBox="1"/>
          <p:nvPr>
            <p:ph idx="2" type="subTitle"/>
          </p:nvPr>
        </p:nvSpPr>
        <p:spPr>
          <a:xfrm>
            <a:off x="3326375" y="2590750"/>
            <a:ext cx="2393400" cy="192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141" name="Google Shape;141;p20"/>
          <p:cNvSpPr txBox="1"/>
          <p:nvPr>
            <p:ph idx="3" type="subTitle"/>
          </p:nvPr>
        </p:nvSpPr>
        <p:spPr>
          <a:xfrm>
            <a:off x="5939525" y="2590750"/>
            <a:ext cx="2393400" cy="192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142" name="Google Shape;142;p20"/>
          <p:cNvSpPr txBox="1"/>
          <p:nvPr>
            <p:ph idx="4" type="subTitle"/>
          </p:nvPr>
        </p:nvSpPr>
        <p:spPr>
          <a:xfrm>
            <a:off x="713225" y="2243750"/>
            <a:ext cx="2393400" cy="427500"/>
          </a:xfrm>
          <a:prstGeom prst="rect">
            <a:avLst/>
          </a:prstGeom>
        </p:spPr>
        <p:txBody>
          <a:bodyPr anchorCtr="0" anchor="b" bIns="91425" lIns="91425" spcFirstLastPara="1" rIns="91425" wrap="square" tIns="91425">
            <a:noAutofit/>
          </a:bodyPr>
          <a:lstStyle>
            <a:lvl1pPr lvl="0">
              <a:spcBef>
                <a:spcPts val="0"/>
              </a:spcBef>
              <a:spcAft>
                <a:spcPts val="0"/>
              </a:spcAft>
              <a:buSzPts val="2600"/>
              <a:buFont typeface="Bebas Neue"/>
              <a:buNone/>
              <a:defRPr sz="2000">
                <a:latin typeface="Roboto Slab"/>
                <a:ea typeface="Roboto Slab"/>
                <a:cs typeface="Roboto Slab"/>
                <a:sym typeface="Roboto Slab"/>
              </a:defRPr>
            </a:lvl1pPr>
            <a:lvl2pPr lvl="1">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43" name="Google Shape;143;p20"/>
          <p:cNvSpPr txBox="1"/>
          <p:nvPr>
            <p:ph idx="5" type="subTitle"/>
          </p:nvPr>
        </p:nvSpPr>
        <p:spPr>
          <a:xfrm>
            <a:off x="3326375" y="2243750"/>
            <a:ext cx="2393400" cy="427500"/>
          </a:xfrm>
          <a:prstGeom prst="rect">
            <a:avLst/>
          </a:prstGeom>
        </p:spPr>
        <p:txBody>
          <a:bodyPr anchorCtr="0" anchor="b" bIns="91425" lIns="91425" spcFirstLastPara="1" rIns="91425" wrap="square" tIns="91425">
            <a:noAutofit/>
          </a:bodyPr>
          <a:lstStyle>
            <a:lvl1pPr lvl="0">
              <a:spcBef>
                <a:spcPts val="0"/>
              </a:spcBef>
              <a:spcAft>
                <a:spcPts val="0"/>
              </a:spcAft>
              <a:buSzPts val="2600"/>
              <a:buFont typeface="Bebas Neue"/>
              <a:buNone/>
              <a:defRPr sz="2000">
                <a:latin typeface="Roboto Slab"/>
                <a:ea typeface="Roboto Slab"/>
                <a:cs typeface="Roboto Slab"/>
                <a:sym typeface="Roboto Slab"/>
              </a:defRPr>
            </a:lvl1pPr>
            <a:lvl2pPr lvl="1">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44" name="Google Shape;144;p20"/>
          <p:cNvSpPr txBox="1"/>
          <p:nvPr>
            <p:ph idx="6" type="subTitle"/>
          </p:nvPr>
        </p:nvSpPr>
        <p:spPr>
          <a:xfrm>
            <a:off x="5939525" y="2243750"/>
            <a:ext cx="2393400" cy="427500"/>
          </a:xfrm>
          <a:prstGeom prst="rect">
            <a:avLst/>
          </a:prstGeom>
        </p:spPr>
        <p:txBody>
          <a:bodyPr anchorCtr="0" anchor="b" bIns="91425" lIns="91425" spcFirstLastPara="1" rIns="91425" wrap="square" tIns="91425">
            <a:noAutofit/>
          </a:bodyPr>
          <a:lstStyle>
            <a:lvl1pPr lvl="0">
              <a:spcBef>
                <a:spcPts val="0"/>
              </a:spcBef>
              <a:spcAft>
                <a:spcPts val="0"/>
              </a:spcAft>
              <a:buSzPts val="2600"/>
              <a:buFont typeface="Bebas Neue"/>
              <a:buNone/>
              <a:defRPr sz="2000">
                <a:latin typeface="Roboto Slab"/>
                <a:ea typeface="Roboto Slab"/>
                <a:cs typeface="Roboto Slab"/>
                <a:sym typeface="Roboto Slab"/>
              </a:defRPr>
            </a:lvl1pPr>
            <a:lvl2pPr lvl="1">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45" name="Google Shape;145;p20"/>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4246350" y="2147650"/>
            <a:ext cx="4184400" cy="8418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6994975" y="1025775"/>
            <a:ext cx="1435800" cy="1276500"/>
          </a:xfrm>
          <a:prstGeom prst="rect">
            <a:avLst/>
          </a:prstGeom>
        </p:spPr>
        <p:txBody>
          <a:bodyPr anchorCtr="0" anchor="b" bIns="91425" lIns="91425" spcFirstLastPara="1" rIns="91425" wrap="square" tIns="91425">
            <a:noAutofit/>
          </a:bodyPr>
          <a:lstStyle>
            <a:lvl1pPr lvl="0" algn="r">
              <a:spcBef>
                <a:spcPts val="0"/>
              </a:spcBef>
              <a:spcAft>
                <a:spcPts val="0"/>
              </a:spcAft>
              <a:buSzPts val="6000"/>
              <a:buNone/>
              <a:defRPr b="1"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9" name="Google Shape;19;p3"/>
          <p:cNvSpPr txBox="1"/>
          <p:nvPr>
            <p:ph idx="1" type="subTitle"/>
          </p:nvPr>
        </p:nvSpPr>
        <p:spPr>
          <a:xfrm>
            <a:off x="5404025" y="3079825"/>
            <a:ext cx="3026700" cy="7134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400"/>
              <a:buNone/>
              <a:defRPr sz="1600">
                <a:solidFill>
                  <a:schemeClr val="dk1"/>
                </a:solidFill>
              </a:defRPr>
            </a:lvl1pPr>
            <a:lvl2pPr lvl="1" algn="ctr">
              <a:lnSpc>
                <a:spcPct val="100000"/>
              </a:lnSpc>
              <a:spcBef>
                <a:spcPts val="160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20" name="Google Shape;20;p3"/>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8" name="Shape 148"/>
        <p:cNvGrpSpPr/>
        <p:nvPr/>
      </p:nvGrpSpPr>
      <p:grpSpPr>
        <a:xfrm>
          <a:off x="0" y="0"/>
          <a:ext cx="0" cy="0"/>
          <a:chOff x="0" y="0"/>
          <a:chExt cx="0" cy="0"/>
        </a:xfrm>
      </p:grpSpPr>
      <p:sp>
        <p:nvSpPr>
          <p:cNvPr id="149" name="Google Shape;14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50" name="Google Shape;150;p21"/>
          <p:cNvSpPr txBox="1"/>
          <p:nvPr>
            <p:ph idx="1" type="subTitle"/>
          </p:nvPr>
        </p:nvSpPr>
        <p:spPr>
          <a:xfrm>
            <a:off x="1514175" y="1767600"/>
            <a:ext cx="2559300" cy="911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1" name="Google Shape;151;p21"/>
          <p:cNvSpPr txBox="1"/>
          <p:nvPr>
            <p:ph idx="2" type="subTitle"/>
          </p:nvPr>
        </p:nvSpPr>
        <p:spPr>
          <a:xfrm>
            <a:off x="5864712" y="1767600"/>
            <a:ext cx="2559300" cy="911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2" name="Google Shape;152;p21"/>
          <p:cNvSpPr txBox="1"/>
          <p:nvPr>
            <p:ph idx="3" type="subTitle"/>
          </p:nvPr>
        </p:nvSpPr>
        <p:spPr>
          <a:xfrm>
            <a:off x="1514175" y="3408262"/>
            <a:ext cx="2559300" cy="911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3" name="Google Shape;153;p21"/>
          <p:cNvSpPr txBox="1"/>
          <p:nvPr>
            <p:ph idx="4" type="subTitle"/>
          </p:nvPr>
        </p:nvSpPr>
        <p:spPr>
          <a:xfrm>
            <a:off x="5864712" y="3408262"/>
            <a:ext cx="2559300" cy="911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4" name="Google Shape;154;p21"/>
          <p:cNvSpPr txBox="1"/>
          <p:nvPr>
            <p:ph idx="5" type="subTitle"/>
          </p:nvPr>
        </p:nvSpPr>
        <p:spPr>
          <a:xfrm>
            <a:off x="1514175" y="1462800"/>
            <a:ext cx="2559300" cy="354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55" name="Google Shape;155;p21"/>
          <p:cNvSpPr txBox="1"/>
          <p:nvPr>
            <p:ph idx="6" type="subTitle"/>
          </p:nvPr>
        </p:nvSpPr>
        <p:spPr>
          <a:xfrm>
            <a:off x="5864712" y="1462800"/>
            <a:ext cx="2559300" cy="354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56" name="Google Shape;156;p21"/>
          <p:cNvSpPr txBox="1"/>
          <p:nvPr>
            <p:ph idx="7" type="subTitle"/>
          </p:nvPr>
        </p:nvSpPr>
        <p:spPr>
          <a:xfrm>
            <a:off x="1514175" y="3103462"/>
            <a:ext cx="2559300" cy="354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57" name="Google Shape;157;p21"/>
          <p:cNvSpPr txBox="1"/>
          <p:nvPr>
            <p:ph idx="8" type="subTitle"/>
          </p:nvPr>
        </p:nvSpPr>
        <p:spPr>
          <a:xfrm>
            <a:off x="5864712" y="3103462"/>
            <a:ext cx="2559300" cy="354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58" name="Google Shape;158;p21"/>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_2">
    <p:spTree>
      <p:nvGrpSpPr>
        <p:cNvPr id="161" name="Shape 161"/>
        <p:cNvGrpSpPr/>
        <p:nvPr/>
      </p:nvGrpSpPr>
      <p:grpSpPr>
        <a:xfrm>
          <a:off x="0" y="0"/>
          <a:ext cx="0" cy="0"/>
          <a:chOff x="0" y="0"/>
          <a:chExt cx="0" cy="0"/>
        </a:xfrm>
      </p:grpSpPr>
      <p:sp>
        <p:nvSpPr>
          <p:cNvPr id="162" name="Google Shape;16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63" name="Google Shape;163;p22"/>
          <p:cNvSpPr txBox="1"/>
          <p:nvPr>
            <p:ph idx="1" type="subTitle"/>
          </p:nvPr>
        </p:nvSpPr>
        <p:spPr>
          <a:xfrm>
            <a:off x="720025" y="2038222"/>
            <a:ext cx="3206400" cy="676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4" name="Google Shape;164;p22"/>
          <p:cNvSpPr txBox="1"/>
          <p:nvPr>
            <p:ph idx="2" type="subTitle"/>
          </p:nvPr>
        </p:nvSpPr>
        <p:spPr>
          <a:xfrm>
            <a:off x="5217595" y="2038222"/>
            <a:ext cx="3206400" cy="676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5" name="Google Shape;165;p22"/>
          <p:cNvSpPr txBox="1"/>
          <p:nvPr>
            <p:ph idx="3" type="subTitle"/>
          </p:nvPr>
        </p:nvSpPr>
        <p:spPr>
          <a:xfrm>
            <a:off x="720000" y="3509972"/>
            <a:ext cx="3206400" cy="676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6" name="Google Shape;166;p22"/>
          <p:cNvSpPr txBox="1"/>
          <p:nvPr>
            <p:ph idx="4" type="subTitle"/>
          </p:nvPr>
        </p:nvSpPr>
        <p:spPr>
          <a:xfrm>
            <a:off x="720024" y="1678538"/>
            <a:ext cx="3206400" cy="496800"/>
          </a:xfrm>
          <a:prstGeom prst="rect">
            <a:avLst/>
          </a:prstGeom>
        </p:spPr>
        <p:txBody>
          <a:bodyPr anchorCtr="0" anchor="b" bIns="91425" lIns="91425" spcFirstLastPara="1" rIns="91425" wrap="square" tIns="91425">
            <a:noAutofit/>
          </a:bodyPr>
          <a:lstStyle>
            <a:lvl1pPr lvl="0" algn="ctr">
              <a:spcBef>
                <a:spcPts val="0"/>
              </a:spcBef>
              <a:spcAft>
                <a:spcPts val="0"/>
              </a:spcAft>
              <a:buSzPts val="26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67" name="Google Shape;167;p22"/>
          <p:cNvSpPr txBox="1"/>
          <p:nvPr>
            <p:ph idx="5" type="subTitle"/>
          </p:nvPr>
        </p:nvSpPr>
        <p:spPr>
          <a:xfrm>
            <a:off x="5217589" y="1678538"/>
            <a:ext cx="3206400" cy="496800"/>
          </a:xfrm>
          <a:prstGeom prst="rect">
            <a:avLst/>
          </a:prstGeom>
        </p:spPr>
        <p:txBody>
          <a:bodyPr anchorCtr="0" anchor="b" bIns="91425" lIns="91425" spcFirstLastPara="1" rIns="91425" wrap="square" tIns="91425">
            <a:noAutofit/>
          </a:bodyPr>
          <a:lstStyle>
            <a:lvl1pPr lvl="0" algn="ctr">
              <a:spcBef>
                <a:spcPts val="0"/>
              </a:spcBef>
              <a:spcAft>
                <a:spcPts val="0"/>
              </a:spcAft>
              <a:buSzPts val="26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68" name="Google Shape;168;p22"/>
          <p:cNvSpPr txBox="1"/>
          <p:nvPr>
            <p:ph idx="6" type="subTitle"/>
          </p:nvPr>
        </p:nvSpPr>
        <p:spPr>
          <a:xfrm>
            <a:off x="720013" y="3150288"/>
            <a:ext cx="3206400" cy="496800"/>
          </a:xfrm>
          <a:prstGeom prst="rect">
            <a:avLst/>
          </a:prstGeom>
        </p:spPr>
        <p:txBody>
          <a:bodyPr anchorCtr="0" anchor="b" bIns="91425" lIns="91425" spcFirstLastPara="1" rIns="91425" wrap="square" tIns="91425">
            <a:noAutofit/>
          </a:bodyPr>
          <a:lstStyle>
            <a:lvl1pPr lvl="0" algn="ctr">
              <a:spcBef>
                <a:spcPts val="0"/>
              </a:spcBef>
              <a:spcAft>
                <a:spcPts val="0"/>
              </a:spcAft>
              <a:buSzPts val="26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69" name="Google Shape;169;p22"/>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txBox="1"/>
          <p:nvPr>
            <p:ph idx="7" type="subTitle"/>
          </p:nvPr>
        </p:nvSpPr>
        <p:spPr>
          <a:xfrm>
            <a:off x="5217575" y="3509972"/>
            <a:ext cx="3206400" cy="67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2" name="Google Shape;172;p22"/>
          <p:cNvSpPr txBox="1"/>
          <p:nvPr>
            <p:ph idx="8" type="subTitle"/>
          </p:nvPr>
        </p:nvSpPr>
        <p:spPr>
          <a:xfrm>
            <a:off x="5217588" y="3150288"/>
            <a:ext cx="3206400" cy="496800"/>
          </a:xfrm>
          <a:prstGeom prst="rect">
            <a:avLst/>
          </a:prstGeom>
        </p:spPr>
        <p:txBody>
          <a:bodyPr anchorCtr="0" anchor="b" bIns="91425" lIns="91425" spcFirstLastPara="1" rIns="91425" wrap="square" tIns="91425">
            <a:noAutofit/>
          </a:bodyPr>
          <a:lstStyle>
            <a:lvl1pPr lvl="0" algn="ctr">
              <a:spcBef>
                <a:spcPts val="0"/>
              </a:spcBef>
              <a:spcAft>
                <a:spcPts val="0"/>
              </a:spcAft>
              <a:buSzPts val="2600"/>
              <a:buFont typeface="Bebas Neue"/>
              <a:buNone/>
              <a:defRPr sz="2000">
                <a:latin typeface="Roboto Slab"/>
                <a:ea typeface="Roboto Slab"/>
                <a:cs typeface="Roboto Slab"/>
                <a:sym typeface="Roboto Slab"/>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73" name="Google Shape;17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174" name="Shape 174"/>
        <p:cNvGrpSpPr/>
        <p:nvPr/>
      </p:nvGrpSpPr>
      <p:grpSpPr>
        <a:xfrm>
          <a:off x="0" y="0"/>
          <a:ext cx="0" cy="0"/>
          <a:chOff x="0" y="0"/>
          <a:chExt cx="0" cy="0"/>
        </a:xfrm>
      </p:grpSpPr>
      <p:sp>
        <p:nvSpPr>
          <p:cNvPr id="175" name="Google Shape;17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6" name="Google Shape;176;p23"/>
          <p:cNvSpPr txBox="1"/>
          <p:nvPr>
            <p:ph idx="1" type="subTitle"/>
          </p:nvPr>
        </p:nvSpPr>
        <p:spPr>
          <a:xfrm>
            <a:off x="2146113" y="2073000"/>
            <a:ext cx="1986000" cy="63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7" name="Google Shape;177;p23"/>
          <p:cNvSpPr txBox="1"/>
          <p:nvPr>
            <p:ph idx="2" type="subTitle"/>
          </p:nvPr>
        </p:nvSpPr>
        <p:spPr>
          <a:xfrm>
            <a:off x="5011887" y="2073000"/>
            <a:ext cx="1986000" cy="63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8" name="Google Shape;178;p23"/>
          <p:cNvSpPr txBox="1"/>
          <p:nvPr>
            <p:ph idx="3" type="subTitle"/>
          </p:nvPr>
        </p:nvSpPr>
        <p:spPr>
          <a:xfrm>
            <a:off x="713227" y="3427025"/>
            <a:ext cx="1986000" cy="63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9" name="Google Shape;179;p23"/>
          <p:cNvSpPr txBox="1"/>
          <p:nvPr>
            <p:ph idx="4" type="subTitle"/>
          </p:nvPr>
        </p:nvSpPr>
        <p:spPr>
          <a:xfrm>
            <a:off x="3579000" y="3427025"/>
            <a:ext cx="1986000" cy="63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0" name="Google Shape;180;p23"/>
          <p:cNvSpPr txBox="1"/>
          <p:nvPr>
            <p:ph idx="5" type="subTitle"/>
          </p:nvPr>
        </p:nvSpPr>
        <p:spPr>
          <a:xfrm>
            <a:off x="6444773" y="3427025"/>
            <a:ext cx="1986000" cy="63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1" name="Google Shape;181;p23"/>
          <p:cNvSpPr txBox="1"/>
          <p:nvPr>
            <p:ph idx="6" type="subTitle"/>
          </p:nvPr>
        </p:nvSpPr>
        <p:spPr>
          <a:xfrm>
            <a:off x="2150013" y="1732799"/>
            <a:ext cx="1978200" cy="492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000">
                <a:solidFill>
                  <a:schemeClr val="dk1"/>
                </a:solidFill>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23"/>
          <p:cNvSpPr txBox="1"/>
          <p:nvPr>
            <p:ph idx="7" type="subTitle"/>
          </p:nvPr>
        </p:nvSpPr>
        <p:spPr>
          <a:xfrm>
            <a:off x="5015787" y="1732799"/>
            <a:ext cx="1978200" cy="492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000">
                <a:solidFill>
                  <a:schemeClr val="dk1"/>
                </a:solidFill>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3" name="Google Shape;183;p23"/>
          <p:cNvSpPr txBox="1"/>
          <p:nvPr>
            <p:ph idx="8" type="subTitle"/>
          </p:nvPr>
        </p:nvSpPr>
        <p:spPr>
          <a:xfrm>
            <a:off x="717127" y="3086800"/>
            <a:ext cx="1978200" cy="492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000">
                <a:solidFill>
                  <a:schemeClr val="dk1"/>
                </a:solidFill>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 name="Google Shape;184;p23"/>
          <p:cNvSpPr txBox="1"/>
          <p:nvPr>
            <p:ph idx="9" type="subTitle"/>
          </p:nvPr>
        </p:nvSpPr>
        <p:spPr>
          <a:xfrm>
            <a:off x="3582900" y="3086800"/>
            <a:ext cx="1978200" cy="492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000">
                <a:solidFill>
                  <a:schemeClr val="dk1"/>
                </a:solidFill>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5" name="Google Shape;185;p23"/>
          <p:cNvSpPr txBox="1"/>
          <p:nvPr>
            <p:ph idx="13" type="subTitle"/>
          </p:nvPr>
        </p:nvSpPr>
        <p:spPr>
          <a:xfrm>
            <a:off x="6448673" y="3086800"/>
            <a:ext cx="1978200" cy="492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000">
                <a:solidFill>
                  <a:schemeClr val="dk1"/>
                </a:solidFill>
                <a:latin typeface="Roboto Slab"/>
                <a:ea typeface="Roboto Slab"/>
                <a:cs typeface="Roboto Slab"/>
                <a:sym typeface="Roboto Slab"/>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6" name="Google Shape;186;p23"/>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89" name="Shape 189"/>
        <p:cNvGrpSpPr/>
        <p:nvPr/>
      </p:nvGrpSpPr>
      <p:grpSpPr>
        <a:xfrm>
          <a:off x="0" y="0"/>
          <a:ext cx="0" cy="0"/>
          <a:chOff x="0" y="0"/>
          <a:chExt cx="0" cy="0"/>
        </a:xfrm>
      </p:grpSpPr>
      <p:sp>
        <p:nvSpPr>
          <p:cNvPr id="190" name="Google Shape;190;p24"/>
          <p:cNvSpPr txBox="1"/>
          <p:nvPr>
            <p:ph hasCustomPrompt="1" type="title"/>
          </p:nvPr>
        </p:nvSpPr>
        <p:spPr>
          <a:xfrm>
            <a:off x="706125" y="552112"/>
            <a:ext cx="4696800" cy="7689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1"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4"/>
          <p:cNvSpPr txBox="1"/>
          <p:nvPr>
            <p:ph idx="1" type="subTitle"/>
          </p:nvPr>
        </p:nvSpPr>
        <p:spPr>
          <a:xfrm>
            <a:off x="706125" y="1211876"/>
            <a:ext cx="4696800" cy="59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2" name="Google Shape;192;p24"/>
          <p:cNvSpPr txBox="1"/>
          <p:nvPr>
            <p:ph hasCustomPrompt="1" idx="2" type="title"/>
          </p:nvPr>
        </p:nvSpPr>
        <p:spPr>
          <a:xfrm>
            <a:off x="706125" y="1904368"/>
            <a:ext cx="4696800" cy="7689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1"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93" name="Google Shape;193;p24"/>
          <p:cNvSpPr txBox="1"/>
          <p:nvPr>
            <p:ph idx="3" type="subTitle"/>
          </p:nvPr>
        </p:nvSpPr>
        <p:spPr>
          <a:xfrm>
            <a:off x="706125" y="2564132"/>
            <a:ext cx="4696800" cy="59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4" name="Google Shape;194;p24"/>
          <p:cNvSpPr txBox="1"/>
          <p:nvPr>
            <p:ph hasCustomPrompt="1" idx="4" type="title"/>
          </p:nvPr>
        </p:nvSpPr>
        <p:spPr>
          <a:xfrm>
            <a:off x="706125" y="3256624"/>
            <a:ext cx="4696800" cy="7689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1"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95" name="Google Shape;195;p24"/>
          <p:cNvSpPr txBox="1"/>
          <p:nvPr>
            <p:ph idx="5" type="subTitle"/>
          </p:nvPr>
        </p:nvSpPr>
        <p:spPr>
          <a:xfrm>
            <a:off x="706125" y="3916388"/>
            <a:ext cx="4696800" cy="59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6" name="Google Shape;196;p24"/>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99" name="Shape 199"/>
        <p:cNvGrpSpPr/>
        <p:nvPr/>
      </p:nvGrpSpPr>
      <p:grpSpPr>
        <a:xfrm>
          <a:off x="0" y="0"/>
          <a:ext cx="0" cy="0"/>
          <a:chOff x="0" y="0"/>
          <a:chExt cx="0" cy="0"/>
        </a:xfrm>
      </p:grpSpPr>
      <p:sp>
        <p:nvSpPr>
          <p:cNvPr id="200" name="Google Shape;200;p25"/>
          <p:cNvSpPr txBox="1"/>
          <p:nvPr>
            <p:ph type="title"/>
          </p:nvPr>
        </p:nvSpPr>
        <p:spPr>
          <a:xfrm>
            <a:off x="713225" y="2147650"/>
            <a:ext cx="41844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1" name="Google Shape;201;p25"/>
          <p:cNvSpPr txBox="1"/>
          <p:nvPr>
            <p:ph hasCustomPrompt="1" idx="2" type="title"/>
          </p:nvPr>
        </p:nvSpPr>
        <p:spPr>
          <a:xfrm>
            <a:off x="713225" y="1025775"/>
            <a:ext cx="1435800" cy="1276500"/>
          </a:xfrm>
          <a:prstGeom prst="rect">
            <a:avLst/>
          </a:prstGeom>
        </p:spPr>
        <p:txBody>
          <a:bodyPr anchorCtr="0" anchor="b" bIns="91425" lIns="91425" spcFirstLastPara="1" rIns="91425" wrap="square" tIns="91425">
            <a:noAutofit/>
          </a:bodyPr>
          <a:lstStyle>
            <a:lvl1pPr lvl="0">
              <a:spcBef>
                <a:spcPts val="0"/>
              </a:spcBef>
              <a:spcAft>
                <a:spcPts val="0"/>
              </a:spcAft>
              <a:buSzPts val="6000"/>
              <a:buNone/>
              <a:defRPr b="1"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02" name="Google Shape;202;p25"/>
          <p:cNvSpPr txBox="1"/>
          <p:nvPr>
            <p:ph idx="1" type="subTitle"/>
          </p:nvPr>
        </p:nvSpPr>
        <p:spPr>
          <a:xfrm>
            <a:off x="713225" y="3079825"/>
            <a:ext cx="3026700" cy="713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sz="1600">
                <a:solidFill>
                  <a:schemeClr val="dk1"/>
                </a:solidFill>
              </a:defRPr>
            </a:lvl1pPr>
            <a:lvl2pPr lvl="1" algn="ctr">
              <a:lnSpc>
                <a:spcPct val="100000"/>
              </a:lnSpc>
              <a:spcBef>
                <a:spcPts val="160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203" name="Google Shape;203;p25"/>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6" name="Shape 206"/>
        <p:cNvGrpSpPr/>
        <p:nvPr/>
      </p:nvGrpSpPr>
      <p:grpSpPr>
        <a:xfrm>
          <a:off x="0" y="0"/>
          <a:ext cx="0" cy="0"/>
          <a:chOff x="0" y="0"/>
          <a:chExt cx="0" cy="0"/>
        </a:xfrm>
      </p:grpSpPr>
      <p:sp>
        <p:nvSpPr>
          <p:cNvPr id="207" name="Google Shape;207;p26"/>
          <p:cNvSpPr txBox="1"/>
          <p:nvPr>
            <p:ph type="title"/>
          </p:nvPr>
        </p:nvSpPr>
        <p:spPr>
          <a:xfrm>
            <a:off x="2347938" y="768600"/>
            <a:ext cx="4448100" cy="1058700"/>
          </a:xfrm>
          <a:prstGeom prst="rect">
            <a:avLst/>
          </a:prstGeom>
        </p:spPr>
        <p:txBody>
          <a:bodyPr anchorCtr="0" anchor="b" bIns="91425" lIns="91425" spcFirstLastPara="1" rIns="91425" wrap="square" tIns="91425">
            <a:noAutofit/>
          </a:bodyPr>
          <a:lstStyle>
            <a:lvl1pPr lvl="0" algn="ctr">
              <a:spcBef>
                <a:spcPts val="0"/>
              </a:spcBef>
              <a:spcAft>
                <a:spcPts val="0"/>
              </a:spcAft>
              <a:buSzPts val="3500"/>
              <a:buNone/>
              <a:defRPr sz="7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08" name="Google Shape;208;p26"/>
          <p:cNvSpPr txBox="1"/>
          <p:nvPr>
            <p:ph idx="1" type="subTitle"/>
          </p:nvPr>
        </p:nvSpPr>
        <p:spPr>
          <a:xfrm>
            <a:off x="2347900" y="1648250"/>
            <a:ext cx="4448100" cy="1194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9" name="Google Shape;209;p26"/>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1"/>
                </a:solidFill>
                <a:latin typeface="IBM Plex Sans"/>
                <a:ea typeface="IBM Plex Sans"/>
                <a:cs typeface="IBM Plex Sans"/>
                <a:sym typeface="IBM Plex Sans"/>
              </a:rPr>
              <a:t>CREDITS: This presentation template was created by </a:t>
            </a:r>
            <a:r>
              <a:rPr b="1" lang="en" sz="1200">
                <a:solidFill>
                  <a:schemeClr val="hlink"/>
                </a:solidFill>
                <a:uFill>
                  <a:noFill/>
                </a:uFill>
                <a:latin typeface="IBM Plex Sans"/>
                <a:ea typeface="IBM Plex Sans"/>
                <a:cs typeface="IBM Plex Sans"/>
                <a:sym typeface="IBM Plex Sans"/>
                <a:hlinkClick r:id="rId2"/>
              </a:rPr>
              <a:t>Slidesgo</a:t>
            </a:r>
            <a:r>
              <a:rPr b="1" lang="en" sz="1200">
                <a:solidFill>
                  <a:schemeClr val="dk1"/>
                </a:solidFill>
                <a:latin typeface="IBM Plex Sans"/>
                <a:ea typeface="IBM Plex Sans"/>
                <a:cs typeface="IBM Plex Sans"/>
                <a:sym typeface="IBM Plex Sans"/>
              </a:rPr>
              <a:t>,</a:t>
            </a:r>
            <a:r>
              <a:rPr lang="en" sz="1200">
                <a:solidFill>
                  <a:schemeClr val="dk1"/>
                </a:solidFill>
                <a:latin typeface="IBM Plex Sans"/>
                <a:ea typeface="IBM Plex Sans"/>
                <a:cs typeface="IBM Plex Sans"/>
                <a:sym typeface="IBM Plex Sans"/>
              </a:rPr>
              <a:t> and includes icons by</a:t>
            </a:r>
            <a:r>
              <a:rPr b="1" lang="en" sz="1200">
                <a:solidFill>
                  <a:schemeClr val="dk1"/>
                </a:solidFill>
                <a:latin typeface="IBM Plex Sans"/>
                <a:ea typeface="IBM Plex Sans"/>
                <a:cs typeface="IBM Plex Sans"/>
                <a:sym typeface="IBM Plex Sans"/>
              </a:rPr>
              <a:t> </a:t>
            </a:r>
            <a:r>
              <a:rPr b="1" lang="en" sz="1200">
                <a:solidFill>
                  <a:schemeClr val="dk1"/>
                </a:solidFill>
                <a:uFill>
                  <a:noFill/>
                </a:uFill>
                <a:latin typeface="IBM Plex Sans"/>
                <a:ea typeface="IBM Plex Sans"/>
                <a:cs typeface="IBM Plex Sans"/>
                <a:sym typeface="IBM Plex Sans"/>
                <a:hlinkClick r:id="rId3">
                  <a:extLst>
                    <a:ext uri="{A12FA001-AC4F-418D-AE19-62706E023703}">
                      <ahyp:hlinkClr val="tx"/>
                    </a:ext>
                  </a:extLst>
                </a:hlinkClick>
              </a:rPr>
              <a:t>Flaticon</a:t>
            </a:r>
            <a:r>
              <a:rPr b="1" lang="en" sz="1200">
                <a:solidFill>
                  <a:schemeClr val="dk1"/>
                </a:solidFill>
                <a:latin typeface="IBM Plex Sans"/>
                <a:ea typeface="IBM Plex Sans"/>
                <a:cs typeface="IBM Plex Sans"/>
                <a:sym typeface="IBM Plex Sans"/>
              </a:rPr>
              <a:t>,</a:t>
            </a:r>
            <a:r>
              <a:rPr lang="en" sz="1200">
                <a:solidFill>
                  <a:schemeClr val="dk1"/>
                </a:solidFill>
                <a:latin typeface="IBM Plex Sans"/>
                <a:ea typeface="IBM Plex Sans"/>
                <a:cs typeface="IBM Plex Sans"/>
                <a:sym typeface="IBM Plex Sans"/>
              </a:rPr>
              <a:t> and infographics &amp; images by </a:t>
            </a:r>
            <a:r>
              <a:rPr b="1" lang="en" sz="1200">
                <a:solidFill>
                  <a:schemeClr val="dk1"/>
                </a:solidFill>
                <a:uFill>
                  <a:noFill/>
                </a:uFill>
                <a:latin typeface="IBM Plex Sans"/>
                <a:ea typeface="IBM Plex Sans"/>
                <a:cs typeface="IBM Plex Sans"/>
                <a:sym typeface="IBM Plex Sans"/>
                <a:hlinkClick r:id="rId4">
                  <a:extLst>
                    <a:ext uri="{A12FA001-AC4F-418D-AE19-62706E023703}">
                      <ahyp:hlinkClr val="tx"/>
                    </a:ext>
                  </a:extLst>
                </a:hlinkClick>
              </a:rPr>
              <a:t>Freepik</a:t>
            </a:r>
            <a:r>
              <a:rPr b="1" lang="en" sz="1200">
                <a:solidFill>
                  <a:schemeClr val="dk1"/>
                </a:solidFill>
                <a:latin typeface="IBM Plex Sans"/>
                <a:ea typeface="IBM Plex Sans"/>
                <a:cs typeface="IBM Plex Sans"/>
                <a:sym typeface="IBM Plex Sans"/>
              </a:rPr>
              <a:t> </a:t>
            </a:r>
            <a:endParaRPr b="1" sz="1200">
              <a:solidFill>
                <a:schemeClr val="dk1"/>
              </a:solidFill>
              <a:latin typeface="IBM Plex Sans"/>
              <a:ea typeface="IBM Plex Sans"/>
              <a:cs typeface="IBM Plex Sans"/>
              <a:sym typeface="IBM Plex Sans"/>
            </a:endParaRPr>
          </a:p>
        </p:txBody>
      </p:sp>
      <p:sp>
        <p:nvSpPr>
          <p:cNvPr id="210" name="Google Shape;210;p26"/>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12" name="Google Shape;21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13" name="Shape 213"/>
        <p:cNvGrpSpPr/>
        <p:nvPr/>
      </p:nvGrpSpPr>
      <p:grpSpPr>
        <a:xfrm>
          <a:off x="0" y="0"/>
          <a:ext cx="0" cy="0"/>
          <a:chOff x="0" y="0"/>
          <a:chExt cx="0" cy="0"/>
        </a:xfrm>
      </p:grpSpPr>
      <p:sp>
        <p:nvSpPr>
          <p:cNvPr id="214" name="Google Shape;214;p27"/>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7"/>
          <p:cNvPicPr preferRelativeResize="0"/>
          <p:nvPr/>
        </p:nvPicPr>
        <p:blipFill>
          <a:blip r:embed="rId2">
            <a:alphaModFix/>
          </a:blip>
          <a:stretch>
            <a:fillRect/>
          </a:stretch>
        </p:blipFill>
        <p:spPr>
          <a:xfrm rot="1608429">
            <a:off x="7695265" y="3202928"/>
            <a:ext cx="1144821" cy="1135548"/>
          </a:xfrm>
          <a:prstGeom prst="rect">
            <a:avLst/>
          </a:prstGeom>
          <a:noFill/>
          <a:ln>
            <a:noFill/>
          </a:ln>
        </p:spPr>
      </p:pic>
      <p:sp>
        <p:nvSpPr>
          <p:cNvPr id="217" name="Google Shape;21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218" name="Shape 218"/>
        <p:cNvGrpSpPr/>
        <p:nvPr/>
      </p:nvGrpSpPr>
      <p:grpSpPr>
        <a:xfrm>
          <a:off x="0" y="0"/>
          <a:ext cx="0" cy="0"/>
          <a:chOff x="0" y="0"/>
          <a:chExt cx="0" cy="0"/>
        </a:xfrm>
      </p:grpSpPr>
      <p:sp>
        <p:nvSpPr>
          <p:cNvPr id="219" name="Google Shape;219;p28"/>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28"/>
          <p:cNvPicPr preferRelativeResize="0"/>
          <p:nvPr/>
        </p:nvPicPr>
        <p:blipFill>
          <a:blip r:embed="rId2">
            <a:alphaModFix/>
          </a:blip>
          <a:stretch>
            <a:fillRect/>
          </a:stretch>
        </p:blipFill>
        <p:spPr>
          <a:xfrm flipH="1" rot="-7349461">
            <a:off x="7796558" y="173183"/>
            <a:ext cx="970183" cy="1019736"/>
          </a:xfrm>
          <a:prstGeom prst="rect">
            <a:avLst/>
          </a:prstGeom>
          <a:noFill/>
          <a:ln>
            <a:noFill/>
          </a:ln>
        </p:spPr>
      </p:pic>
      <p:pic>
        <p:nvPicPr>
          <p:cNvPr id="222" name="Google Shape;222;p28"/>
          <p:cNvPicPr preferRelativeResize="0"/>
          <p:nvPr/>
        </p:nvPicPr>
        <p:blipFill>
          <a:blip r:embed="rId3">
            <a:alphaModFix/>
          </a:blip>
          <a:stretch>
            <a:fillRect/>
          </a:stretch>
        </p:blipFill>
        <p:spPr>
          <a:xfrm>
            <a:off x="146576" y="3747700"/>
            <a:ext cx="1285625" cy="1194425"/>
          </a:xfrm>
          <a:prstGeom prst="rect">
            <a:avLst/>
          </a:prstGeom>
          <a:noFill/>
          <a:ln>
            <a:noFill/>
          </a:ln>
        </p:spPr>
      </p:pic>
      <p:sp>
        <p:nvSpPr>
          <p:cNvPr id="223" name="Google Shape;22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5" name="Google Shape;25;p4"/>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Font typeface="Nunito Light"/>
              <a:buChar char="●"/>
              <a:defRPr/>
            </a:lvl1pPr>
            <a:lvl2pPr indent="-304800" lvl="1" marL="914400">
              <a:spcBef>
                <a:spcPts val="0"/>
              </a:spcBef>
              <a:spcAft>
                <a:spcPts val="0"/>
              </a:spcAft>
              <a:buSzPts val="1200"/>
              <a:buFont typeface="Nunito Light"/>
              <a:buChar char="○"/>
              <a:defRPr/>
            </a:lvl2pPr>
            <a:lvl3pPr indent="-304800" lvl="2" marL="1371600">
              <a:lnSpc>
                <a:spcPct val="115000"/>
              </a:lnSpc>
              <a:spcBef>
                <a:spcPts val="0"/>
              </a:spcBef>
              <a:spcAft>
                <a:spcPts val="0"/>
              </a:spcAft>
              <a:buClr>
                <a:srgbClr val="FFC800"/>
              </a:buClr>
              <a:buSzPts val="1200"/>
              <a:buFont typeface="Nunito Light"/>
              <a:buChar char="■"/>
              <a:defRPr/>
            </a:lvl3pPr>
            <a:lvl4pPr indent="-304800" lvl="3" marL="1828800">
              <a:lnSpc>
                <a:spcPct val="115000"/>
              </a:lnSpc>
              <a:spcBef>
                <a:spcPts val="1600"/>
              </a:spcBef>
              <a:spcAft>
                <a:spcPts val="0"/>
              </a:spcAft>
              <a:buClr>
                <a:srgbClr val="FFC800"/>
              </a:buClr>
              <a:buSzPts val="1200"/>
              <a:buFont typeface="Nunito Light"/>
              <a:buChar char="●"/>
              <a:defRPr/>
            </a:lvl4pPr>
            <a:lvl5pPr indent="-304800" lvl="4" marL="2286000">
              <a:lnSpc>
                <a:spcPct val="115000"/>
              </a:lnSpc>
              <a:spcBef>
                <a:spcPts val="1600"/>
              </a:spcBef>
              <a:spcAft>
                <a:spcPts val="0"/>
              </a:spcAft>
              <a:buClr>
                <a:srgbClr val="434343"/>
              </a:buClr>
              <a:buSzPts val="1200"/>
              <a:buFont typeface="Nunito Light"/>
              <a:buChar char="○"/>
              <a:defRPr/>
            </a:lvl5pPr>
            <a:lvl6pPr indent="-304800" lvl="5" marL="2743200">
              <a:lnSpc>
                <a:spcPct val="115000"/>
              </a:lnSpc>
              <a:spcBef>
                <a:spcPts val="1600"/>
              </a:spcBef>
              <a:spcAft>
                <a:spcPts val="0"/>
              </a:spcAft>
              <a:buClr>
                <a:srgbClr val="434343"/>
              </a:buClr>
              <a:buSzPts val="1200"/>
              <a:buFont typeface="Nunito Light"/>
              <a:buChar char="■"/>
              <a:defRPr/>
            </a:lvl6pPr>
            <a:lvl7pPr indent="-304800" lvl="6" marL="3200400">
              <a:lnSpc>
                <a:spcPct val="115000"/>
              </a:lnSpc>
              <a:spcBef>
                <a:spcPts val="1600"/>
              </a:spcBef>
              <a:spcAft>
                <a:spcPts val="0"/>
              </a:spcAft>
              <a:buClr>
                <a:srgbClr val="434343"/>
              </a:buClr>
              <a:buSzPts val="1200"/>
              <a:buFont typeface="Nunito Light"/>
              <a:buChar char="●"/>
              <a:defRPr/>
            </a:lvl7pPr>
            <a:lvl8pPr indent="-304800" lvl="7" marL="3657600">
              <a:lnSpc>
                <a:spcPct val="115000"/>
              </a:lnSpc>
              <a:spcBef>
                <a:spcPts val="1600"/>
              </a:spcBef>
              <a:spcAft>
                <a:spcPts val="0"/>
              </a:spcAft>
              <a:buClr>
                <a:srgbClr val="434343"/>
              </a:buClr>
              <a:buSzPts val="1200"/>
              <a:buFont typeface="Nunito Light"/>
              <a:buChar char="○"/>
              <a:defRPr/>
            </a:lvl8pPr>
            <a:lvl9pPr indent="-304800" lvl="8" marL="4114800">
              <a:lnSpc>
                <a:spcPct val="115000"/>
              </a:lnSpc>
              <a:spcBef>
                <a:spcPts val="1600"/>
              </a:spcBef>
              <a:spcAft>
                <a:spcPts val="1600"/>
              </a:spcAft>
              <a:buClr>
                <a:srgbClr val="434343"/>
              </a:buClr>
              <a:buSzPts val="1200"/>
              <a:buFont typeface="Nunito Light"/>
              <a:buChar char="■"/>
              <a:defRPr/>
            </a:lvl9pPr>
          </a:lstStyle>
          <a:p/>
        </p:txBody>
      </p:sp>
      <p:sp>
        <p:nvSpPr>
          <p:cNvPr id="26" name="Google Shape;26;p4"/>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1" name="Google Shape;31;p5"/>
          <p:cNvSpPr txBox="1"/>
          <p:nvPr>
            <p:ph idx="1" type="subTitle"/>
          </p:nvPr>
        </p:nvSpPr>
        <p:spPr>
          <a:xfrm>
            <a:off x="4747387" y="1872353"/>
            <a:ext cx="3698100" cy="27363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b="0" sz="1400"/>
            </a:lvl1pPr>
            <a:lvl2pPr lvl="1" algn="ctr">
              <a:lnSpc>
                <a:spcPct val="100000"/>
              </a:lnSpc>
              <a:spcBef>
                <a:spcPts val="0"/>
              </a:spcBef>
              <a:spcAft>
                <a:spcPts val="0"/>
              </a:spcAft>
              <a:buSzPts val="2800"/>
              <a:buChar char="○"/>
              <a:defRPr sz="2800"/>
            </a:lvl2pPr>
            <a:lvl3pPr lvl="2" algn="ctr">
              <a:lnSpc>
                <a:spcPct val="100000"/>
              </a:lnSpc>
              <a:spcBef>
                <a:spcPts val="0"/>
              </a:spcBef>
              <a:spcAft>
                <a:spcPts val="0"/>
              </a:spcAft>
              <a:buSzPts val="2800"/>
              <a:buChar char="■"/>
              <a:defRPr sz="2800"/>
            </a:lvl3pPr>
            <a:lvl4pPr lvl="3" algn="ctr">
              <a:lnSpc>
                <a:spcPct val="100000"/>
              </a:lnSpc>
              <a:spcBef>
                <a:spcPts val="0"/>
              </a:spcBef>
              <a:spcAft>
                <a:spcPts val="0"/>
              </a:spcAft>
              <a:buSzPts val="2800"/>
              <a:buChar char="●"/>
              <a:defRPr sz="2800"/>
            </a:lvl4pPr>
            <a:lvl5pPr lvl="4" algn="ctr">
              <a:lnSpc>
                <a:spcPct val="100000"/>
              </a:lnSpc>
              <a:spcBef>
                <a:spcPts val="0"/>
              </a:spcBef>
              <a:spcAft>
                <a:spcPts val="0"/>
              </a:spcAft>
              <a:buSzPts val="2800"/>
              <a:buChar char="○"/>
              <a:defRPr sz="2800"/>
            </a:lvl5pPr>
            <a:lvl6pPr lvl="5" algn="ctr">
              <a:lnSpc>
                <a:spcPct val="100000"/>
              </a:lnSpc>
              <a:spcBef>
                <a:spcPts val="0"/>
              </a:spcBef>
              <a:spcAft>
                <a:spcPts val="0"/>
              </a:spcAft>
              <a:buSzPts val="2800"/>
              <a:buChar char="■"/>
              <a:defRPr sz="2800"/>
            </a:lvl6pPr>
            <a:lvl7pPr lvl="6" algn="ctr">
              <a:lnSpc>
                <a:spcPct val="100000"/>
              </a:lnSpc>
              <a:spcBef>
                <a:spcPts val="0"/>
              </a:spcBef>
              <a:spcAft>
                <a:spcPts val="0"/>
              </a:spcAft>
              <a:buSzPts val="2800"/>
              <a:buChar char="●"/>
              <a:defRPr sz="2800"/>
            </a:lvl7pPr>
            <a:lvl8pPr lvl="7" algn="ctr">
              <a:lnSpc>
                <a:spcPct val="100000"/>
              </a:lnSpc>
              <a:spcBef>
                <a:spcPts val="0"/>
              </a:spcBef>
              <a:spcAft>
                <a:spcPts val="0"/>
              </a:spcAft>
              <a:buSzPts val="2800"/>
              <a:buChar char="○"/>
              <a:defRPr sz="2800"/>
            </a:lvl8pPr>
            <a:lvl9pPr lvl="8" algn="ctr">
              <a:lnSpc>
                <a:spcPct val="100000"/>
              </a:lnSpc>
              <a:spcBef>
                <a:spcPts val="0"/>
              </a:spcBef>
              <a:spcAft>
                <a:spcPts val="0"/>
              </a:spcAft>
              <a:buSzPts val="2800"/>
              <a:buChar char="■"/>
              <a:defRPr sz="2800"/>
            </a:lvl9pPr>
          </a:lstStyle>
          <a:p/>
        </p:txBody>
      </p:sp>
      <p:sp>
        <p:nvSpPr>
          <p:cNvPr id="32" name="Google Shape;32;p5"/>
          <p:cNvSpPr txBox="1"/>
          <p:nvPr>
            <p:ph idx="2" type="subTitle"/>
          </p:nvPr>
        </p:nvSpPr>
        <p:spPr>
          <a:xfrm>
            <a:off x="726675" y="1872353"/>
            <a:ext cx="3698100" cy="27363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b="0" sz="1400"/>
            </a:lvl1pPr>
            <a:lvl2pPr lvl="1" algn="ctr">
              <a:lnSpc>
                <a:spcPct val="100000"/>
              </a:lnSpc>
              <a:spcBef>
                <a:spcPts val="1600"/>
              </a:spcBef>
              <a:spcAft>
                <a:spcPts val="0"/>
              </a:spcAft>
              <a:buSzPts val="1400"/>
              <a:buChar char="○"/>
              <a:defRPr sz="2800"/>
            </a:lvl2pPr>
            <a:lvl3pPr lvl="2" algn="ctr">
              <a:lnSpc>
                <a:spcPct val="100000"/>
              </a:lnSpc>
              <a:spcBef>
                <a:spcPts val="0"/>
              </a:spcBef>
              <a:spcAft>
                <a:spcPts val="0"/>
              </a:spcAft>
              <a:buSzPts val="1400"/>
              <a:buChar char="■"/>
              <a:defRPr sz="2800"/>
            </a:lvl3pPr>
            <a:lvl4pPr lvl="3" algn="ctr">
              <a:lnSpc>
                <a:spcPct val="100000"/>
              </a:lnSpc>
              <a:spcBef>
                <a:spcPts val="0"/>
              </a:spcBef>
              <a:spcAft>
                <a:spcPts val="0"/>
              </a:spcAft>
              <a:buSzPts val="1400"/>
              <a:buChar char="●"/>
              <a:defRPr sz="2800"/>
            </a:lvl4pPr>
            <a:lvl5pPr lvl="4" algn="ctr">
              <a:lnSpc>
                <a:spcPct val="100000"/>
              </a:lnSpc>
              <a:spcBef>
                <a:spcPts val="0"/>
              </a:spcBef>
              <a:spcAft>
                <a:spcPts val="0"/>
              </a:spcAft>
              <a:buSzPts val="1400"/>
              <a:buChar char="○"/>
              <a:defRPr sz="2800"/>
            </a:lvl5pPr>
            <a:lvl6pPr lvl="5" algn="ctr">
              <a:lnSpc>
                <a:spcPct val="100000"/>
              </a:lnSpc>
              <a:spcBef>
                <a:spcPts val="0"/>
              </a:spcBef>
              <a:spcAft>
                <a:spcPts val="0"/>
              </a:spcAft>
              <a:buSzPts val="1400"/>
              <a:buChar char="■"/>
              <a:defRPr sz="2800"/>
            </a:lvl6pPr>
            <a:lvl7pPr lvl="6" algn="ctr">
              <a:lnSpc>
                <a:spcPct val="100000"/>
              </a:lnSpc>
              <a:spcBef>
                <a:spcPts val="0"/>
              </a:spcBef>
              <a:spcAft>
                <a:spcPts val="0"/>
              </a:spcAft>
              <a:buSzPts val="1400"/>
              <a:buChar char="●"/>
              <a:defRPr sz="2800"/>
            </a:lvl7pPr>
            <a:lvl8pPr lvl="7" algn="ctr">
              <a:lnSpc>
                <a:spcPct val="100000"/>
              </a:lnSpc>
              <a:spcBef>
                <a:spcPts val="0"/>
              </a:spcBef>
              <a:spcAft>
                <a:spcPts val="0"/>
              </a:spcAft>
              <a:buSzPts val="1400"/>
              <a:buChar char="○"/>
              <a:defRPr sz="2800"/>
            </a:lvl8pPr>
            <a:lvl9pPr lvl="8" algn="ctr">
              <a:lnSpc>
                <a:spcPct val="100000"/>
              </a:lnSpc>
              <a:spcBef>
                <a:spcPts val="0"/>
              </a:spcBef>
              <a:spcAft>
                <a:spcPts val="0"/>
              </a:spcAft>
              <a:buSzPts val="1400"/>
              <a:buChar char="■"/>
              <a:defRPr sz="2800"/>
            </a:lvl9pPr>
          </a:lstStyle>
          <a:p/>
        </p:txBody>
      </p:sp>
      <p:sp>
        <p:nvSpPr>
          <p:cNvPr id="33" name="Google Shape;33;p5"/>
          <p:cNvSpPr txBox="1"/>
          <p:nvPr>
            <p:ph idx="3" type="subTitle"/>
          </p:nvPr>
        </p:nvSpPr>
        <p:spPr>
          <a:xfrm>
            <a:off x="726675" y="1510850"/>
            <a:ext cx="3698100" cy="361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4" name="Google Shape;34;p5"/>
          <p:cNvSpPr txBox="1"/>
          <p:nvPr>
            <p:ph idx="4" type="subTitle"/>
          </p:nvPr>
        </p:nvSpPr>
        <p:spPr>
          <a:xfrm>
            <a:off x="4747375" y="1510850"/>
            <a:ext cx="3698100" cy="361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5" name="Google Shape;35;p5"/>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0" name="Google Shape;40;p6"/>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txBox="1"/>
          <p:nvPr>
            <p:ph type="title"/>
          </p:nvPr>
        </p:nvSpPr>
        <p:spPr>
          <a:xfrm>
            <a:off x="720000" y="448056"/>
            <a:ext cx="77085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5" name="Google Shape;45;p7"/>
          <p:cNvSpPr txBox="1"/>
          <p:nvPr>
            <p:ph idx="1" type="subTitle"/>
          </p:nvPr>
        </p:nvSpPr>
        <p:spPr>
          <a:xfrm>
            <a:off x="3226500" y="1347250"/>
            <a:ext cx="5202000" cy="29286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p:txBody>
      </p:sp>
      <p:sp>
        <p:nvSpPr>
          <p:cNvPr id="46" name="Google Shape;46;p7"/>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1072900" y="1002300"/>
            <a:ext cx="6998400" cy="23325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1" name="Google Shape;51;p8"/>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title"/>
          </p:nvPr>
        </p:nvSpPr>
        <p:spPr>
          <a:xfrm>
            <a:off x="2116650" y="993150"/>
            <a:ext cx="4910700" cy="970200"/>
          </a:xfrm>
          <a:prstGeom prst="rect">
            <a:avLst/>
          </a:prstGeom>
        </p:spPr>
        <p:txBody>
          <a:bodyPr anchorCtr="0" anchor="b" bIns="91425" lIns="91425" spcFirstLastPara="1" rIns="91425" wrap="square" tIns="91425">
            <a:noAutofit/>
          </a:bodyPr>
          <a:lstStyle>
            <a:lvl1pPr lvl="0" algn="ctr">
              <a:spcBef>
                <a:spcPts val="0"/>
              </a:spcBef>
              <a:spcAft>
                <a:spcPts val="0"/>
              </a:spcAft>
              <a:buSzPts val="3500"/>
              <a:buNone/>
              <a:defRPr sz="42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6" name="Google Shape;56;p9"/>
          <p:cNvSpPr txBox="1"/>
          <p:nvPr>
            <p:ph idx="1" type="subTitle"/>
          </p:nvPr>
        </p:nvSpPr>
        <p:spPr>
          <a:xfrm>
            <a:off x="2116650" y="1822650"/>
            <a:ext cx="4910700" cy="1501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7" name="Google Shape;57;p9"/>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p:nvPr>
            <p:ph idx="2" type="pic"/>
          </p:nvPr>
        </p:nvSpPr>
        <p:spPr>
          <a:xfrm>
            <a:off x="0" y="0"/>
            <a:ext cx="9144000" cy="5143500"/>
          </a:xfrm>
          <a:prstGeom prst="rect">
            <a:avLst/>
          </a:prstGeom>
          <a:noFill/>
          <a:ln>
            <a:noFill/>
          </a:ln>
        </p:spPr>
      </p:sp>
      <p:sp>
        <p:nvSpPr>
          <p:cNvPr id="62" name="Google Shape;62;p10"/>
          <p:cNvSpPr txBox="1"/>
          <p:nvPr>
            <p:ph type="title"/>
          </p:nvPr>
        </p:nvSpPr>
        <p:spPr>
          <a:xfrm>
            <a:off x="722376" y="440655"/>
            <a:ext cx="4478400" cy="1262100"/>
          </a:xfrm>
          <a:prstGeom prst="rect">
            <a:avLst/>
          </a:prstGeom>
          <a:solidFill>
            <a:schemeClr val="lt1"/>
          </a:solidFill>
        </p:spPr>
        <p:txBody>
          <a:bodyPr anchorCtr="0" anchor="t" bIns="91425" lIns="91425" spcFirstLastPara="1" rIns="91425" wrap="square" tIns="91425">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63" name="Google Shape;6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1pPr>
            <a:lvl2pPr lvl="1">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2pPr>
            <a:lvl3pPr lvl="2">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3pPr>
            <a:lvl4pPr lvl="3">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4pPr>
            <a:lvl5pPr lvl="4">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5pPr>
            <a:lvl6pPr lvl="5">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6pPr>
            <a:lvl7pPr lvl="6">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7pPr>
            <a:lvl8pPr lvl="7">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8pPr>
            <a:lvl9pPr lvl="8">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IBM Plex Sans"/>
              <a:buChar char="●"/>
              <a:defRPr>
                <a:solidFill>
                  <a:schemeClr val="dk1"/>
                </a:solidFill>
                <a:latin typeface="IBM Plex Sans"/>
                <a:ea typeface="IBM Plex Sans"/>
                <a:cs typeface="IBM Plex Sans"/>
                <a:sym typeface="IBM Plex Sans"/>
              </a:defRPr>
            </a:lvl1pPr>
            <a:lvl2pPr indent="-317500" lvl="1" marL="9144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2pPr>
            <a:lvl3pPr indent="-317500" lvl="2" marL="13716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3pPr>
            <a:lvl4pPr indent="-317500" lvl="3" marL="18288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4pPr>
            <a:lvl5pPr indent="-317500" lvl="4" marL="22860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5pPr>
            <a:lvl6pPr indent="-317500" lvl="5" marL="27432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6pPr>
            <a:lvl7pPr indent="-317500" lvl="6" marL="32004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7pPr>
            <a:lvl8pPr indent="-317500" lvl="7" marL="36576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8pPr>
            <a:lvl9pPr indent="-317500" lvl="8" marL="4114800">
              <a:lnSpc>
                <a:spcPct val="115000"/>
              </a:lnSpc>
              <a:spcBef>
                <a:spcPts val="1600"/>
              </a:spcBef>
              <a:spcAft>
                <a:spcPts val="1600"/>
              </a:spcAft>
              <a:buClr>
                <a:schemeClr val="dk1"/>
              </a:buClr>
              <a:buSzPts val="1400"/>
              <a:buFont typeface="IBM Plex Sans"/>
              <a:buChar char="■"/>
              <a:defRPr>
                <a:solidFill>
                  <a:schemeClr val="dk1"/>
                </a:solidFill>
                <a:latin typeface="IBM Plex Sans"/>
                <a:ea typeface="IBM Plex Sans"/>
                <a:cs typeface="IBM Plex Sans"/>
                <a:sym typeface="IBM Plex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IBM Plex Sans"/>
                <a:ea typeface="IBM Plex Sans"/>
                <a:cs typeface="IBM Plex Sans"/>
                <a:sym typeface="IBM Plex Sans"/>
              </a:defRPr>
            </a:lvl1pPr>
            <a:lvl2pPr lvl="1" algn="r">
              <a:buNone/>
              <a:defRPr sz="1300">
                <a:solidFill>
                  <a:schemeClr val="dk1"/>
                </a:solidFill>
                <a:latin typeface="IBM Plex Sans"/>
                <a:ea typeface="IBM Plex Sans"/>
                <a:cs typeface="IBM Plex Sans"/>
                <a:sym typeface="IBM Plex Sans"/>
              </a:defRPr>
            </a:lvl2pPr>
            <a:lvl3pPr lvl="2" algn="r">
              <a:buNone/>
              <a:defRPr sz="1300">
                <a:solidFill>
                  <a:schemeClr val="dk1"/>
                </a:solidFill>
                <a:latin typeface="IBM Plex Sans"/>
                <a:ea typeface="IBM Plex Sans"/>
                <a:cs typeface="IBM Plex Sans"/>
                <a:sym typeface="IBM Plex Sans"/>
              </a:defRPr>
            </a:lvl3pPr>
            <a:lvl4pPr lvl="3" algn="r">
              <a:buNone/>
              <a:defRPr sz="1300">
                <a:solidFill>
                  <a:schemeClr val="dk1"/>
                </a:solidFill>
                <a:latin typeface="IBM Plex Sans"/>
                <a:ea typeface="IBM Plex Sans"/>
                <a:cs typeface="IBM Plex Sans"/>
                <a:sym typeface="IBM Plex Sans"/>
              </a:defRPr>
            </a:lvl4pPr>
            <a:lvl5pPr lvl="4" algn="r">
              <a:buNone/>
              <a:defRPr sz="1300">
                <a:solidFill>
                  <a:schemeClr val="dk1"/>
                </a:solidFill>
                <a:latin typeface="IBM Plex Sans"/>
                <a:ea typeface="IBM Plex Sans"/>
                <a:cs typeface="IBM Plex Sans"/>
                <a:sym typeface="IBM Plex Sans"/>
              </a:defRPr>
            </a:lvl5pPr>
            <a:lvl6pPr lvl="5" algn="r">
              <a:buNone/>
              <a:defRPr sz="1300">
                <a:solidFill>
                  <a:schemeClr val="dk1"/>
                </a:solidFill>
                <a:latin typeface="IBM Plex Sans"/>
                <a:ea typeface="IBM Plex Sans"/>
                <a:cs typeface="IBM Plex Sans"/>
                <a:sym typeface="IBM Plex Sans"/>
              </a:defRPr>
            </a:lvl6pPr>
            <a:lvl7pPr lvl="6" algn="r">
              <a:buNone/>
              <a:defRPr sz="1300">
                <a:solidFill>
                  <a:schemeClr val="dk1"/>
                </a:solidFill>
                <a:latin typeface="IBM Plex Sans"/>
                <a:ea typeface="IBM Plex Sans"/>
                <a:cs typeface="IBM Plex Sans"/>
                <a:sym typeface="IBM Plex Sans"/>
              </a:defRPr>
            </a:lvl7pPr>
            <a:lvl8pPr lvl="7" algn="r">
              <a:buNone/>
              <a:defRPr sz="1300">
                <a:solidFill>
                  <a:schemeClr val="dk1"/>
                </a:solidFill>
                <a:latin typeface="IBM Plex Sans"/>
                <a:ea typeface="IBM Plex Sans"/>
                <a:cs typeface="IBM Plex Sans"/>
                <a:sym typeface="IBM Plex Sans"/>
              </a:defRPr>
            </a:lvl8pPr>
            <a:lvl9pPr lvl="8" algn="r">
              <a:buNone/>
              <a:defRPr sz="13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cxnSp>
        <p:nvCxnSpPr>
          <p:cNvPr id="228" name="Google Shape;228;p29"/>
          <p:cNvCxnSpPr/>
          <p:nvPr/>
        </p:nvCxnSpPr>
        <p:spPr>
          <a:xfrm flipH="1" rot="10800000">
            <a:off x="821725" y="2899800"/>
            <a:ext cx="7582800" cy="1500"/>
          </a:xfrm>
          <a:prstGeom prst="straightConnector1">
            <a:avLst/>
          </a:prstGeom>
          <a:noFill/>
          <a:ln cap="flat" cmpd="sng" w="19050">
            <a:solidFill>
              <a:schemeClr val="dk1"/>
            </a:solidFill>
            <a:prstDash val="solid"/>
            <a:round/>
            <a:headEnd len="med" w="med" type="none"/>
            <a:tailEnd len="med" w="med" type="none"/>
          </a:ln>
        </p:spPr>
      </p:cxnSp>
      <p:sp>
        <p:nvSpPr>
          <p:cNvPr id="229" name="Google Shape;229;p29"/>
          <p:cNvSpPr txBox="1"/>
          <p:nvPr/>
        </p:nvSpPr>
        <p:spPr>
          <a:xfrm>
            <a:off x="760600" y="903175"/>
            <a:ext cx="7444200" cy="24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214898"/>
                </a:solidFill>
                <a:latin typeface="IBM Plex Sans"/>
                <a:ea typeface="IBM Plex Sans"/>
                <a:cs typeface="IBM Plex Sans"/>
                <a:sym typeface="IBM Plex Sans"/>
              </a:rPr>
              <a:t>Regulation of </a:t>
            </a:r>
            <a:r>
              <a:rPr b="1" lang="en" sz="3300">
                <a:solidFill>
                  <a:srgbClr val="214898"/>
                </a:solidFill>
                <a:latin typeface="IBM Plex Sans"/>
                <a:ea typeface="IBM Plex Sans"/>
                <a:cs typeface="IBM Plex Sans"/>
                <a:sym typeface="IBM Plex Sans"/>
              </a:rPr>
              <a:t>Proteasome</a:t>
            </a:r>
            <a:r>
              <a:rPr b="1" lang="en" sz="3300">
                <a:solidFill>
                  <a:srgbClr val="214898"/>
                </a:solidFill>
                <a:latin typeface="IBM Plex Sans"/>
                <a:ea typeface="IBM Plex Sans"/>
                <a:cs typeface="IBM Plex Sans"/>
                <a:sym typeface="IBM Plex Sans"/>
              </a:rPr>
              <a:t> Derived Antimicrobial Defense Peptides in Immune Cells during Infection </a:t>
            </a:r>
            <a:endParaRPr b="1" sz="3300">
              <a:solidFill>
                <a:srgbClr val="214898"/>
              </a:solidFill>
              <a:latin typeface="IBM Plex Sans"/>
              <a:ea typeface="IBM Plex Sans"/>
              <a:cs typeface="IBM Plex Sans"/>
              <a:sym typeface="IBM Plex Sans"/>
            </a:endParaRPr>
          </a:p>
        </p:txBody>
      </p:sp>
      <p:sp>
        <p:nvSpPr>
          <p:cNvPr id="230" name="Google Shape;230;p29"/>
          <p:cNvSpPr txBox="1"/>
          <p:nvPr/>
        </p:nvSpPr>
        <p:spPr>
          <a:xfrm>
            <a:off x="987750" y="3365575"/>
            <a:ext cx="7168500" cy="44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Maya Tallo, Wimeth Dissanayake, and Alex Roberts</a:t>
            </a:r>
            <a:endParaRPr>
              <a:solidFill>
                <a:schemeClr val="dk1"/>
              </a:solidFill>
              <a:latin typeface="IBM Plex Sans"/>
              <a:ea typeface="IBM Plex Sans"/>
              <a:cs typeface="IBM Plex Sans"/>
              <a:sym typeface="IBM Plex Sans"/>
            </a:endParaRPr>
          </a:p>
        </p:txBody>
      </p:sp>
      <p:sp>
        <p:nvSpPr>
          <p:cNvPr id="231" name="Google Shape;23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29"/>
          <p:cNvSpPr txBox="1"/>
          <p:nvPr/>
        </p:nvSpPr>
        <p:spPr>
          <a:xfrm>
            <a:off x="0" y="4746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 name="Shape 331"/>
        <p:cNvGrpSpPr/>
        <p:nvPr/>
      </p:nvGrpSpPr>
      <p:grpSpPr>
        <a:xfrm>
          <a:off x="0" y="0"/>
          <a:ext cx="0" cy="0"/>
          <a:chOff x="0" y="0"/>
          <a:chExt cx="0" cy="0"/>
        </a:xfrm>
      </p:grpSpPr>
      <p:sp>
        <p:nvSpPr>
          <p:cNvPr id="332" name="Google Shape;332;p38"/>
          <p:cNvSpPr txBox="1"/>
          <p:nvPr/>
        </p:nvSpPr>
        <p:spPr>
          <a:xfrm>
            <a:off x="385600" y="172350"/>
            <a:ext cx="85812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Genes Correlated with PDADP Expression can be Visualized by a Heatmap</a:t>
            </a:r>
            <a:endParaRPr b="1" sz="1900">
              <a:solidFill>
                <a:srgbClr val="1C4587"/>
              </a:solidFill>
              <a:latin typeface="IBM Plex Sans"/>
              <a:ea typeface="IBM Plex Sans"/>
              <a:cs typeface="IBM Plex Sans"/>
              <a:sym typeface="IBM Plex Sans"/>
            </a:endParaRPr>
          </a:p>
        </p:txBody>
      </p:sp>
      <p:grpSp>
        <p:nvGrpSpPr>
          <p:cNvPr id="333" name="Google Shape;333;p38"/>
          <p:cNvGrpSpPr/>
          <p:nvPr/>
        </p:nvGrpSpPr>
        <p:grpSpPr>
          <a:xfrm>
            <a:off x="310700" y="459199"/>
            <a:ext cx="5180800" cy="4129952"/>
            <a:chOff x="2048275" y="450049"/>
            <a:chExt cx="5180800" cy="4129952"/>
          </a:xfrm>
        </p:grpSpPr>
        <p:pic>
          <p:nvPicPr>
            <p:cNvPr id="334" name="Google Shape;334;p38"/>
            <p:cNvPicPr preferRelativeResize="0"/>
            <p:nvPr/>
          </p:nvPicPr>
          <p:blipFill rotWithShape="1">
            <a:blip r:embed="rId3">
              <a:alphaModFix/>
            </a:blip>
            <a:srcRect b="1790" l="1668" r="10527" t="2470"/>
            <a:stretch/>
          </p:blipFill>
          <p:spPr>
            <a:xfrm>
              <a:off x="2572325" y="910175"/>
              <a:ext cx="3732176" cy="3669826"/>
            </a:xfrm>
            <a:prstGeom prst="rect">
              <a:avLst/>
            </a:prstGeom>
            <a:noFill/>
            <a:ln>
              <a:noFill/>
            </a:ln>
          </p:spPr>
        </p:pic>
        <p:pic>
          <p:nvPicPr>
            <p:cNvPr id="335" name="Google Shape;335;p38"/>
            <p:cNvPicPr preferRelativeResize="0"/>
            <p:nvPr/>
          </p:nvPicPr>
          <p:blipFill>
            <a:blip r:embed="rId4">
              <a:alphaModFix/>
            </a:blip>
            <a:stretch>
              <a:fillRect/>
            </a:stretch>
          </p:blipFill>
          <p:spPr>
            <a:xfrm>
              <a:off x="2819925" y="450049"/>
              <a:ext cx="3406101" cy="500075"/>
            </a:xfrm>
            <a:prstGeom prst="rect">
              <a:avLst/>
            </a:prstGeom>
            <a:noFill/>
            <a:ln>
              <a:noFill/>
            </a:ln>
          </p:spPr>
        </p:pic>
        <p:pic>
          <p:nvPicPr>
            <p:cNvPr id="336" name="Google Shape;336;p38"/>
            <p:cNvPicPr preferRelativeResize="0"/>
            <p:nvPr/>
          </p:nvPicPr>
          <p:blipFill>
            <a:blip r:embed="rId5">
              <a:alphaModFix/>
            </a:blip>
            <a:stretch>
              <a:fillRect/>
            </a:stretch>
          </p:blipFill>
          <p:spPr>
            <a:xfrm rot="-5400000">
              <a:off x="1515050" y="2249850"/>
              <a:ext cx="1590500" cy="524050"/>
            </a:xfrm>
            <a:prstGeom prst="rect">
              <a:avLst/>
            </a:prstGeom>
            <a:noFill/>
            <a:ln>
              <a:noFill/>
            </a:ln>
          </p:spPr>
        </p:pic>
        <p:pic>
          <p:nvPicPr>
            <p:cNvPr id="337" name="Google Shape;337;p38"/>
            <p:cNvPicPr preferRelativeResize="0"/>
            <p:nvPr/>
          </p:nvPicPr>
          <p:blipFill>
            <a:blip r:embed="rId6">
              <a:alphaModFix/>
            </a:blip>
            <a:stretch>
              <a:fillRect/>
            </a:stretch>
          </p:blipFill>
          <p:spPr>
            <a:xfrm>
              <a:off x="6350900" y="597375"/>
              <a:ext cx="878175" cy="2914675"/>
            </a:xfrm>
            <a:prstGeom prst="rect">
              <a:avLst/>
            </a:prstGeom>
            <a:noFill/>
            <a:ln>
              <a:noFill/>
            </a:ln>
          </p:spPr>
        </p:pic>
      </p:grpSp>
      <p:pic>
        <p:nvPicPr>
          <p:cNvPr id="338" name="Google Shape;338;p38"/>
          <p:cNvPicPr preferRelativeResize="0"/>
          <p:nvPr/>
        </p:nvPicPr>
        <p:blipFill>
          <a:blip r:embed="rId5">
            <a:alphaModFix/>
          </a:blip>
          <a:stretch>
            <a:fillRect/>
          </a:stretch>
        </p:blipFill>
        <p:spPr>
          <a:xfrm>
            <a:off x="1998175" y="4371425"/>
            <a:ext cx="1590500" cy="524050"/>
          </a:xfrm>
          <a:prstGeom prst="rect">
            <a:avLst/>
          </a:prstGeom>
          <a:noFill/>
          <a:ln>
            <a:noFill/>
          </a:ln>
        </p:spPr>
      </p:pic>
      <p:sp>
        <p:nvSpPr>
          <p:cNvPr id="339" name="Google Shape;339;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sp>
        <p:nvSpPr>
          <p:cNvPr id="344" name="Google Shape;344;p39"/>
          <p:cNvSpPr txBox="1"/>
          <p:nvPr/>
        </p:nvSpPr>
        <p:spPr>
          <a:xfrm>
            <a:off x="385600" y="172350"/>
            <a:ext cx="85812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Genes Correlated with PDADP Expression can be Visualized by a Heatmap</a:t>
            </a:r>
            <a:endParaRPr b="1" sz="1900">
              <a:solidFill>
                <a:srgbClr val="1C4587"/>
              </a:solidFill>
              <a:latin typeface="IBM Plex Sans"/>
              <a:ea typeface="IBM Plex Sans"/>
              <a:cs typeface="IBM Plex Sans"/>
              <a:sym typeface="IBM Plex Sans"/>
            </a:endParaRPr>
          </a:p>
        </p:txBody>
      </p:sp>
      <p:grpSp>
        <p:nvGrpSpPr>
          <p:cNvPr id="345" name="Google Shape;345;p39"/>
          <p:cNvGrpSpPr/>
          <p:nvPr/>
        </p:nvGrpSpPr>
        <p:grpSpPr>
          <a:xfrm>
            <a:off x="310700" y="459199"/>
            <a:ext cx="5180800" cy="4129952"/>
            <a:chOff x="2048275" y="450049"/>
            <a:chExt cx="5180800" cy="4129952"/>
          </a:xfrm>
        </p:grpSpPr>
        <p:pic>
          <p:nvPicPr>
            <p:cNvPr id="346" name="Google Shape;346;p39"/>
            <p:cNvPicPr preferRelativeResize="0"/>
            <p:nvPr/>
          </p:nvPicPr>
          <p:blipFill rotWithShape="1">
            <a:blip r:embed="rId3">
              <a:alphaModFix/>
            </a:blip>
            <a:srcRect b="1790" l="1668" r="10527" t="2470"/>
            <a:stretch/>
          </p:blipFill>
          <p:spPr>
            <a:xfrm>
              <a:off x="2572325" y="910175"/>
              <a:ext cx="3732176" cy="3669826"/>
            </a:xfrm>
            <a:prstGeom prst="rect">
              <a:avLst/>
            </a:prstGeom>
            <a:noFill/>
            <a:ln>
              <a:noFill/>
            </a:ln>
          </p:spPr>
        </p:pic>
        <p:pic>
          <p:nvPicPr>
            <p:cNvPr id="347" name="Google Shape;347;p39"/>
            <p:cNvPicPr preferRelativeResize="0"/>
            <p:nvPr/>
          </p:nvPicPr>
          <p:blipFill>
            <a:blip r:embed="rId4">
              <a:alphaModFix/>
            </a:blip>
            <a:stretch>
              <a:fillRect/>
            </a:stretch>
          </p:blipFill>
          <p:spPr>
            <a:xfrm>
              <a:off x="2819925" y="450049"/>
              <a:ext cx="3406101" cy="500075"/>
            </a:xfrm>
            <a:prstGeom prst="rect">
              <a:avLst/>
            </a:prstGeom>
            <a:noFill/>
            <a:ln>
              <a:noFill/>
            </a:ln>
          </p:spPr>
        </p:pic>
        <p:pic>
          <p:nvPicPr>
            <p:cNvPr id="348" name="Google Shape;348;p39"/>
            <p:cNvPicPr preferRelativeResize="0"/>
            <p:nvPr/>
          </p:nvPicPr>
          <p:blipFill>
            <a:blip r:embed="rId5">
              <a:alphaModFix/>
            </a:blip>
            <a:stretch>
              <a:fillRect/>
            </a:stretch>
          </p:blipFill>
          <p:spPr>
            <a:xfrm rot="-5400000">
              <a:off x="1515050" y="2249850"/>
              <a:ext cx="1590500" cy="524050"/>
            </a:xfrm>
            <a:prstGeom prst="rect">
              <a:avLst/>
            </a:prstGeom>
            <a:noFill/>
            <a:ln>
              <a:noFill/>
            </a:ln>
          </p:spPr>
        </p:pic>
        <p:pic>
          <p:nvPicPr>
            <p:cNvPr id="349" name="Google Shape;349;p39"/>
            <p:cNvPicPr preferRelativeResize="0"/>
            <p:nvPr/>
          </p:nvPicPr>
          <p:blipFill>
            <a:blip r:embed="rId6">
              <a:alphaModFix/>
            </a:blip>
            <a:stretch>
              <a:fillRect/>
            </a:stretch>
          </p:blipFill>
          <p:spPr>
            <a:xfrm>
              <a:off x="6350900" y="597375"/>
              <a:ext cx="878175" cy="2914675"/>
            </a:xfrm>
            <a:prstGeom prst="rect">
              <a:avLst/>
            </a:prstGeom>
            <a:noFill/>
            <a:ln>
              <a:noFill/>
            </a:ln>
          </p:spPr>
        </p:pic>
      </p:grpSp>
      <p:sp>
        <p:nvSpPr>
          <p:cNvPr id="350" name="Google Shape;350;p39"/>
          <p:cNvSpPr txBox="1"/>
          <p:nvPr/>
        </p:nvSpPr>
        <p:spPr>
          <a:xfrm>
            <a:off x="5395000" y="1053250"/>
            <a:ext cx="3571800" cy="325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PDADPs show strong correlation with a subset of genes within bone marrow.</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Heatmap shows correlation between expression of genes.</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pic>
        <p:nvPicPr>
          <p:cNvPr id="351" name="Google Shape;351;p39"/>
          <p:cNvPicPr preferRelativeResize="0"/>
          <p:nvPr/>
        </p:nvPicPr>
        <p:blipFill>
          <a:blip r:embed="rId5">
            <a:alphaModFix/>
          </a:blip>
          <a:stretch>
            <a:fillRect/>
          </a:stretch>
        </p:blipFill>
        <p:spPr>
          <a:xfrm>
            <a:off x="1998175" y="4371425"/>
            <a:ext cx="1590500" cy="524050"/>
          </a:xfrm>
          <a:prstGeom prst="rect">
            <a:avLst/>
          </a:prstGeom>
          <a:noFill/>
          <a:ln>
            <a:noFill/>
          </a:ln>
        </p:spPr>
      </p:pic>
      <p:sp>
        <p:nvSpPr>
          <p:cNvPr id="352" name="Google Shape;352;p39"/>
          <p:cNvSpPr/>
          <p:nvPr/>
        </p:nvSpPr>
        <p:spPr>
          <a:xfrm>
            <a:off x="1119350" y="959450"/>
            <a:ext cx="494700" cy="498300"/>
          </a:xfrm>
          <a:prstGeom prst="rect">
            <a:avLst/>
          </a:prstGeom>
          <a:noFill/>
          <a:ln cap="flat" cmpd="sng" w="28575">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cxnSp>
        <p:nvCxnSpPr>
          <p:cNvPr id="353" name="Google Shape;353;p39"/>
          <p:cNvCxnSpPr/>
          <p:nvPr/>
        </p:nvCxnSpPr>
        <p:spPr>
          <a:xfrm>
            <a:off x="924475" y="959450"/>
            <a:ext cx="0" cy="498300"/>
          </a:xfrm>
          <a:prstGeom prst="straightConnector1">
            <a:avLst/>
          </a:prstGeom>
          <a:noFill/>
          <a:ln cap="flat" cmpd="sng" w="38100">
            <a:solidFill>
              <a:srgbClr val="FFC800"/>
            </a:solidFill>
            <a:prstDash val="solid"/>
            <a:round/>
            <a:headEnd len="med" w="med" type="none"/>
            <a:tailEnd len="med" w="med" type="none"/>
          </a:ln>
        </p:spPr>
      </p:cxnSp>
      <p:pic>
        <p:nvPicPr>
          <p:cNvPr id="354" name="Google Shape;354;p39"/>
          <p:cNvPicPr preferRelativeResize="0"/>
          <p:nvPr/>
        </p:nvPicPr>
        <p:blipFill>
          <a:blip r:embed="rId7">
            <a:alphaModFix/>
          </a:blip>
          <a:stretch>
            <a:fillRect/>
          </a:stretch>
        </p:blipFill>
        <p:spPr>
          <a:xfrm>
            <a:off x="447825" y="1121875"/>
            <a:ext cx="426900" cy="173450"/>
          </a:xfrm>
          <a:prstGeom prst="rect">
            <a:avLst/>
          </a:prstGeom>
          <a:noFill/>
          <a:ln>
            <a:noFill/>
          </a:ln>
        </p:spPr>
      </p:pic>
      <p:cxnSp>
        <p:nvCxnSpPr>
          <p:cNvPr id="355" name="Google Shape;355;p39"/>
          <p:cNvCxnSpPr/>
          <p:nvPr/>
        </p:nvCxnSpPr>
        <p:spPr>
          <a:xfrm>
            <a:off x="1119350" y="906450"/>
            <a:ext cx="494700" cy="0"/>
          </a:xfrm>
          <a:prstGeom prst="straightConnector1">
            <a:avLst/>
          </a:prstGeom>
          <a:noFill/>
          <a:ln cap="flat" cmpd="sng" w="38100">
            <a:solidFill>
              <a:srgbClr val="FFC800"/>
            </a:solidFill>
            <a:prstDash val="solid"/>
            <a:round/>
            <a:headEnd len="med" w="med" type="none"/>
            <a:tailEnd len="med" w="med" type="none"/>
          </a:ln>
        </p:spPr>
      </p:cxnSp>
      <p:sp>
        <p:nvSpPr>
          <p:cNvPr id="356" name="Google Shape;35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40"/>
          <p:cNvSpPr txBox="1"/>
          <p:nvPr/>
        </p:nvSpPr>
        <p:spPr>
          <a:xfrm>
            <a:off x="385600" y="172350"/>
            <a:ext cx="85812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Genes Correlated with PDADP Expression can be Visualized by a Heatmap</a:t>
            </a:r>
            <a:endParaRPr b="1" sz="1900">
              <a:solidFill>
                <a:srgbClr val="1C4587"/>
              </a:solidFill>
              <a:latin typeface="IBM Plex Sans"/>
              <a:ea typeface="IBM Plex Sans"/>
              <a:cs typeface="IBM Plex Sans"/>
              <a:sym typeface="IBM Plex Sans"/>
            </a:endParaRPr>
          </a:p>
        </p:txBody>
      </p:sp>
      <p:grpSp>
        <p:nvGrpSpPr>
          <p:cNvPr id="362" name="Google Shape;362;p40"/>
          <p:cNvGrpSpPr/>
          <p:nvPr/>
        </p:nvGrpSpPr>
        <p:grpSpPr>
          <a:xfrm>
            <a:off x="310700" y="459199"/>
            <a:ext cx="5180800" cy="4129952"/>
            <a:chOff x="2048275" y="450049"/>
            <a:chExt cx="5180800" cy="4129952"/>
          </a:xfrm>
        </p:grpSpPr>
        <p:pic>
          <p:nvPicPr>
            <p:cNvPr id="363" name="Google Shape;363;p40"/>
            <p:cNvPicPr preferRelativeResize="0"/>
            <p:nvPr/>
          </p:nvPicPr>
          <p:blipFill rotWithShape="1">
            <a:blip r:embed="rId3">
              <a:alphaModFix/>
            </a:blip>
            <a:srcRect b="1790" l="1668" r="10527" t="2470"/>
            <a:stretch/>
          </p:blipFill>
          <p:spPr>
            <a:xfrm>
              <a:off x="2572325" y="910175"/>
              <a:ext cx="3732176" cy="3669826"/>
            </a:xfrm>
            <a:prstGeom prst="rect">
              <a:avLst/>
            </a:prstGeom>
            <a:noFill/>
            <a:ln>
              <a:noFill/>
            </a:ln>
          </p:spPr>
        </p:pic>
        <p:pic>
          <p:nvPicPr>
            <p:cNvPr id="364" name="Google Shape;364;p40"/>
            <p:cNvPicPr preferRelativeResize="0"/>
            <p:nvPr/>
          </p:nvPicPr>
          <p:blipFill>
            <a:blip r:embed="rId4">
              <a:alphaModFix/>
            </a:blip>
            <a:stretch>
              <a:fillRect/>
            </a:stretch>
          </p:blipFill>
          <p:spPr>
            <a:xfrm>
              <a:off x="2819925" y="450049"/>
              <a:ext cx="3406101" cy="500075"/>
            </a:xfrm>
            <a:prstGeom prst="rect">
              <a:avLst/>
            </a:prstGeom>
            <a:noFill/>
            <a:ln>
              <a:noFill/>
            </a:ln>
          </p:spPr>
        </p:pic>
        <p:pic>
          <p:nvPicPr>
            <p:cNvPr id="365" name="Google Shape;365;p40"/>
            <p:cNvPicPr preferRelativeResize="0"/>
            <p:nvPr/>
          </p:nvPicPr>
          <p:blipFill>
            <a:blip r:embed="rId5">
              <a:alphaModFix/>
            </a:blip>
            <a:stretch>
              <a:fillRect/>
            </a:stretch>
          </p:blipFill>
          <p:spPr>
            <a:xfrm rot="-5400000">
              <a:off x="1515050" y="2249850"/>
              <a:ext cx="1590500" cy="524050"/>
            </a:xfrm>
            <a:prstGeom prst="rect">
              <a:avLst/>
            </a:prstGeom>
            <a:noFill/>
            <a:ln>
              <a:noFill/>
            </a:ln>
          </p:spPr>
        </p:pic>
        <p:pic>
          <p:nvPicPr>
            <p:cNvPr id="366" name="Google Shape;366;p40"/>
            <p:cNvPicPr preferRelativeResize="0"/>
            <p:nvPr/>
          </p:nvPicPr>
          <p:blipFill>
            <a:blip r:embed="rId6">
              <a:alphaModFix/>
            </a:blip>
            <a:stretch>
              <a:fillRect/>
            </a:stretch>
          </p:blipFill>
          <p:spPr>
            <a:xfrm>
              <a:off x="6350900" y="597375"/>
              <a:ext cx="878175" cy="2914675"/>
            </a:xfrm>
            <a:prstGeom prst="rect">
              <a:avLst/>
            </a:prstGeom>
            <a:noFill/>
            <a:ln>
              <a:noFill/>
            </a:ln>
          </p:spPr>
        </p:pic>
      </p:grpSp>
      <p:sp>
        <p:nvSpPr>
          <p:cNvPr id="367" name="Google Shape;367;p40"/>
          <p:cNvSpPr txBox="1"/>
          <p:nvPr/>
        </p:nvSpPr>
        <p:spPr>
          <a:xfrm>
            <a:off x="5395000" y="1053250"/>
            <a:ext cx="3571800" cy="325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PDADPs show strong correlation with a subset of genes within bone marrow.</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Heatmap shows correlation between expression of genes.</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pic>
        <p:nvPicPr>
          <p:cNvPr id="368" name="Google Shape;368;p40"/>
          <p:cNvPicPr preferRelativeResize="0"/>
          <p:nvPr/>
        </p:nvPicPr>
        <p:blipFill>
          <a:blip r:embed="rId5">
            <a:alphaModFix/>
          </a:blip>
          <a:stretch>
            <a:fillRect/>
          </a:stretch>
        </p:blipFill>
        <p:spPr>
          <a:xfrm>
            <a:off x="1998175" y="4371425"/>
            <a:ext cx="1590500" cy="524050"/>
          </a:xfrm>
          <a:prstGeom prst="rect">
            <a:avLst/>
          </a:prstGeom>
          <a:noFill/>
          <a:ln>
            <a:noFill/>
          </a:ln>
        </p:spPr>
      </p:pic>
      <p:sp>
        <p:nvSpPr>
          <p:cNvPr id="369" name="Google Shape;369;p40"/>
          <p:cNvSpPr/>
          <p:nvPr/>
        </p:nvSpPr>
        <p:spPr>
          <a:xfrm>
            <a:off x="1119350" y="959450"/>
            <a:ext cx="494700" cy="3345000"/>
          </a:xfrm>
          <a:prstGeom prst="rect">
            <a:avLst/>
          </a:prstGeom>
          <a:noFill/>
          <a:ln cap="flat" cmpd="sng" w="28575">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cxnSp>
        <p:nvCxnSpPr>
          <p:cNvPr id="370" name="Google Shape;370;p40"/>
          <p:cNvCxnSpPr/>
          <p:nvPr/>
        </p:nvCxnSpPr>
        <p:spPr>
          <a:xfrm>
            <a:off x="924475" y="959450"/>
            <a:ext cx="0" cy="498300"/>
          </a:xfrm>
          <a:prstGeom prst="straightConnector1">
            <a:avLst/>
          </a:prstGeom>
          <a:noFill/>
          <a:ln cap="flat" cmpd="sng" w="38100">
            <a:solidFill>
              <a:srgbClr val="FFC800"/>
            </a:solidFill>
            <a:prstDash val="solid"/>
            <a:round/>
            <a:headEnd len="med" w="med" type="none"/>
            <a:tailEnd len="med" w="med" type="none"/>
          </a:ln>
        </p:spPr>
      </p:cxnSp>
      <p:pic>
        <p:nvPicPr>
          <p:cNvPr id="371" name="Google Shape;371;p40"/>
          <p:cNvPicPr preferRelativeResize="0"/>
          <p:nvPr/>
        </p:nvPicPr>
        <p:blipFill>
          <a:blip r:embed="rId7">
            <a:alphaModFix/>
          </a:blip>
          <a:stretch>
            <a:fillRect/>
          </a:stretch>
        </p:blipFill>
        <p:spPr>
          <a:xfrm>
            <a:off x="447825" y="1121875"/>
            <a:ext cx="426900" cy="173450"/>
          </a:xfrm>
          <a:prstGeom prst="rect">
            <a:avLst/>
          </a:prstGeom>
          <a:noFill/>
          <a:ln>
            <a:noFill/>
          </a:ln>
        </p:spPr>
      </p:pic>
      <p:cxnSp>
        <p:nvCxnSpPr>
          <p:cNvPr id="372" name="Google Shape;372;p40"/>
          <p:cNvCxnSpPr/>
          <p:nvPr/>
        </p:nvCxnSpPr>
        <p:spPr>
          <a:xfrm>
            <a:off x="1119350" y="906450"/>
            <a:ext cx="494700" cy="0"/>
          </a:xfrm>
          <a:prstGeom prst="straightConnector1">
            <a:avLst/>
          </a:prstGeom>
          <a:noFill/>
          <a:ln cap="flat" cmpd="sng" w="38100">
            <a:solidFill>
              <a:srgbClr val="FFC800"/>
            </a:solidFill>
            <a:prstDash val="solid"/>
            <a:round/>
            <a:headEnd len="med" w="med" type="none"/>
            <a:tailEnd len="med" w="med" type="none"/>
          </a:ln>
        </p:spPr>
      </p:cxnSp>
      <p:sp>
        <p:nvSpPr>
          <p:cNvPr id="373" name="Google Shape;373;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1"/>
          <p:cNvSpPr txBox="1"/>
          <p:nvPr/>
        </p:nvSpPr>
        <p:spPr>
          <a:xfrm>
            <a:off x="385600" y="172350"/>
            <a:ext cx="85143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What PDADP Genes Coexpress with in Immune Tissues?</a:t>
            </a:r>
            <a:endParaRPr b="1" sz="1900">
              <a:solidFill>
                <a:srgbClr val="1C4587"/>
              </a:solidFill>
              <a:latin typeface="IBM Plex Sans"/>
              <a:ea typeface="IBM Plex Sans"/>
              <a:cs typeface="IBM Plex Sans"/>
              <a:sym typeface="IBM Plex Sans"/>
            </a:endParaRPr>
          </a:p>
        </p:txBody>
      </p:sp>
      <p:grpSp>
        <p:nvGrpSpPr>
          <p:cNvPr id="379" name="Google Shape;379;p41"/>
          <p:cNvGrpSpPr/>
          <p:nvPr/>
        </p:nvGrpSpPr>
        <p:grpSpPr>
          <a:xfrm>
            <a:off x="1050188" y="483350"/>
            <a:ext cx="3754324" cy="4435725"/>
            <a:chOff x="1050188" y="483350"/>
            <a:chExt cx="3754324" cy="4435725"/>
          </a:xfrm>
        </p:grpSpPr>
        <p:pic>
          <p:nvPicPr>
            <p:cNvPr id="380" name="Google Shape;380;p41"/>
            <p:cNvPicPr preferRelativeResize="0"/>
            <p:nvPr/>
          </p:nvPicPr>
          <p:blipFill>
            <a:blip r:embed="rId3">
              <a:alphaModFix/>
            </a:blip>
            <a:stretch>
              <a:fillRect/>
            </a:stretch>
          </p:blipFill>
          <p:spPr>
            <a:xfrm>
              <a:off x="1329268" y="483350"/>
              <a:ext cx="2977877" cy="437204"/>
            </a:xfrm>
            <a:prstGeom prst="rect">
              <a:avLst/>
            </a:prstGeom>
            <a:noFill/>
            <a:ln>
              <a:noFill/>
            </a:ln>
          </p:spPr>
        </p:pic>
        <p:pic>
          <p:nvPicPr>
            <p:cNvPr id="381" name="Google Shape;381;p41"/>
            <p:cNvPicPr preferRelativeResize="0"/>
            <p:nvPr/>
          </p:nvPicPr>
          <p:blipFill>
            <a:blip r:embed="rId4">
              <a:alphaModFix/>
            </a:blip>
            <a:stretch>
              <a:fillRect/>
            </a:stretch>
          </p:blipFill>
          <p:spPr>
            <a:xfrm rot="-5400000">
              <a:off x="584001" y="2229735"/>
              <a:ext cx="1390538" cy="458165"/>
            </a:xfrm>
            <a:prstGeom prst="rect">
              <a:avLst/>
            </a:prstGeom>
            <a:noFill/>
            <a:ln>
              <a:noFill/>
            </a:ln>
          </p:spPr>
        </p:pic>
        <p:pic>
          <p:nvPicPr>
            <p:cNvPr id="382" name="Google Shape;382;p41"/>
            <p:cNvPicPr preferRelativeResize="0"/>
            <p:nvPr/>
          </p:nvPicPr>
          <p:blipFill>
            <a:blip r:embed="rId5">
              <a:alphaModFix/>
            </a:blip>
            <a:stretch>
              <a:fillRect/>
            </a:stretch>
          </p:blipFill>
          <p:spPr>
            <a:xfrm>
              <a:off x="2166398" y="4396498"/>
              <a:ext cx="1306476" cy="522577"/>
            </a:xfrm>
            <a:prstGeom prst="rect">
              <a:avLst/>
            </a:prstGeom>
            <a:noFill/>
            <a:ln>
              <a:noFill/>
            </a:ln>
          </p:spPr>
        </p:pic>
        <p:pic>
          <p:nvPicPr>
            <p:cNvPr id="383" name="Google Shape;383;p41"/>
            <p:cNvPicPr preferRelativeResize="0"/>
            <p:nvPr/>
          </p:nvPicPr>
          <p:blipFill>
            <a:blip r:embed="rId6">
              <a:alphaModFix/>
            </a:blip>
            <a:stretch>
              <a:fillRect/>
            </a:stretch>
          </p:blipFill>
          <p:spPr>
            <a:xfrm>
              <a:off x="4218566" y="836256"/>
              <a:ext cx="585946" cy="1944765"/>
            </a:xfrm>
            <a:prstGeom prst="rect">
              <a:avLst/>
            </a:prstGeom>
            <a:noFill/>
            <a:ln>
              <a:noFill/>
            </a:ln>
          </p:spPr>
        </p:pic>
        <p:pic>
          <p:nvPicPr>
            <p:cNvPr id="384" name="Google Shape;384;p41"/>
            <p:cNvPicPr preferRelativeResize="0"/>
            <p:nvPr/>
          </p:nvPicPr>
          <p:blipFill rotWithShape="1">
            <a:blip r:embed="rId7">
              <a:alphaModFix/>
            </a:blip>
            <a:srcRect b="2371" l="9060" r="9313" t="10108"/>
            <a:stretch/>
          </p:blipFill>
          <p:spPr>
            <a:xfrm>
              <a:off x="1544734" y="864536"/>
              <a:ext cx="2546951" cy="3188557"/>
            </a:xfrm>
            <a:prstGeom prst="rect">
              <a:avLst/>
            </a:prstGeom>
            <a:noFill/>
            <a:ln>
              <a:noFill/>
            </a:ln>
          </p:spPr>
        </p:pic>
        <p:sp>
          <p:nvSpPr>
            <p:cNvPr id="385" name="Google Shape;385;p41"/>
            <p:cNvSpPr txBox="1"/>
            <p:nvPr/>
          </p:nvSpPr>
          <p:spPr>
            <a:xfrm rot="-5400000">
              <a:off x="1493238" y="4033330"/>
              <a:ext cx="6228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Gstp1</a:t>
              </a:r>
              <a:endParaRPr b="1" sz="961">
                <a:latin typeface="IBM Plex Sans"/>
                <a:ea typeface="IBM Plex Sans"/>
                <a:cs typeface="IBM Plex Sans"/>
                <a:sym typeface="IBM Plex Sans"/>
              </a:endParaRPr>
            </a:p>
          </p:txBody>
        </p:sp>
        <p:sp>
          <p:nvSpPr>
            <p:cNvPr id="386" name="Google Shape;386;p41"/>
            <p:cNvSpPr txBox="1"/>
            <p:nvPr/>
          </p:nvSpPr>
          <p:spPr>
            <a:xfrm rot="-5400000">
              <a:off x="1292927" y="4033520"/>
              <a:ext cx="6843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Hspa8</a:t>
              </a:r>
              <a:endParaRPr b="1" sz="961">
                <a:latin typeface="IBM Plex Sans"/>
                <a:ea typeface="IBM Plex Sans"/>
                <a:cs typeface="IBM Plex Sans"/>
                <a:sym typeface="IBM Plex Sans"/>
              </a:endParaRPr>
            </a:p>
          </p:txBody>
        </p:sp>
        <p:sp>
          <p:nvSpPr>
            <p:cNvPr id="387" name="Google Shape;387;p41"/>
            <p:cNvSpPr txBox="1"/>
            <p:nvPr/>
          </p:nvSpPr>
          <p:spPr>
            <a:xfrm rot="-5400000">
              <a:off x="1653816" y="4033543"/>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Eif4a1</a:t>
              </a:r>
              <a:endParaRPr b="1" sz="961">
                <a:latin typeface="IBM Plex Sans"/>
                <a:ea typeface="IBM Plex Sans"/>
                <a:cs typeface="IBM Plex Sans"/>
                <a:sym typeface="IBM Plex Sans"/>
              </a:endParaRPr>
            </a:p>
          </p:txBody>
        </p:sp>
        <p:sp>
          <p:nvSpPr>
            <p:cNvPr id="388" name="Google Shape;388;p41"/>
            <p:cNvSpPr txBox="1"/>
            <p:nvPr/>
          </p:nvSpPr>
          <p:spPr>
            <a:xfrm rot="-5400000">
              <a:off x="1844661" y="393070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Ctsd</a:t>
              </a:r>
              <a:endParaRPr b="1" sz="961">
                <a:latin typeface="IBM Plex Sans"/>
                <a:ea typeface="IBM Plex Sans"/>
                <a:cs typeface="IBM Plex Sans"/>
                <a:sym typeface="IBM Plex Sans"/>
              </a:endParaRPr>
            </a:p>
          </p:txBody>
        </p:sp>
        <p:sp>
          <p:nvSpPr>
            <p:cNvPr id="389" name="Google Shape;389;p41"/>
            <p:cNvSpPr txBox="1"/>
            <p:nvPr/>
          </p:nvSpPr>
          <p:spPr>
            <a:xfrm rot="-5400000">
              <a:off x="2014544" y="3913198"/>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Tpi1</a:t>
              </a:r>
              <a:endParaRPr b="1" sz="961">
                <a:latin typeface="IBM Plex Sans"/>
                <a:ea typeface="IBM Plex Sans"/>
                <a:cs typeface="IBM Plex Sans"/>
                <a:sym typeface="IBM Plex Sans"/>
              </a:endParaRPr>
            </a:p>
          </p:txBody>
        </p:sp>
        <p:sp>
          <p:nvSpPr>
            <p:cNvPr id="390" name="Google Shape;390;p41"/>
            <p:cNvSpPr txBox="1"/>
            <p:nvPr/>
          </p:nvSpPr>
          <p:spPr>
            <a:xfrm rot="-5400000">
              <a:off x="2205542" y="3899690"/>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Vim</a:t>
              </a:r>
              <a:endParaRPr b="1" sz="961">
                <a:latin typeface="IBM Plex Sans"/>
                <a:ea typeface="IBM Plex Sans"/>
                <a:cs typeface="IBM Plex Sans"/>
                <a:sym typeface="IBM Plex Sans"/>
              </a:endParaRPr>
            </a:p>
          </p:txBody>
        </p:sp>
        <p:sp>
          <p:nvSpPr>
            <p:cNvPr id="391" name="Google Shape;391;p41"/>
            <p:cNvSpPr txBox="1"/>
            <p:nvPr/>
          </p:nvSpPr>
          <p:spPr>
            <a:xfrm rot="-5400000">
              <a:off x="2375283" y="393070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Pkm</a:t>
              </a:r>
              <a:endParaRPr b="1" sz="961">
                <a:latin typeface="IBM Plex Sans"/>
                <a:ea typeface="IBM Plex Sans"/>
                <a:cs typeface="IBM Plex Sans"/>
                <a:sym typeface="IBM Plex Sans"/>
              </a:endParaRPr>
            </a:p>
          </p:txBody>
        </p:sp>
        <p:sp>
          <p:nvSpPr>
            <p:cNvPr id="392" name="Google Shape;392;p41"/>
            <p:cNvSpPr txBox="1"/>
            <p:nvPr/>
          </p:nvSpPr>
          <p:spPr>
            <a:xfrm rot="-5400000">
              <a:off x="2552740" y="4055356"/>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Gapdh</a:t>
              </a:r>
              <a:endParaRPr b="1" sz="961">
                <a:latin typeface="IBM Plex Sans"/>
                <a:ea typeface="IBM Plex Sans"/>
                <a:cs typeface="IBM Plex Sans"/>
                <a:sym typeface="IBM Plex Sans"/>
              </a:endParaRPr>
            </a:p>
          </p:txBody>
        </p:sp>
        <p:sp>
          <p:nvSpPr>
            <p:cNvPr id="393" name="Google Shape;393;p41"/>
            <p:cNvSpPr txBox="1"/>
            <p:nvPr/>
          </p:nvSpPr>
          <p:spPr>
            <a:xfrm rot="-5400000">
              <a:off x="2761933" y="3875036"/>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Tkt</a:t>
              </a:r>
              <a:endParaRPr b="1" sz="961">
                <a:latin typeface="IBM Plex Sans"/>
                <a:ea typeface="IBM Plex Sans"/>
                <a:cs typeface="IBM Plex Sans"/>
                <a:sym typeface="IBM Plex Sans"/>
              </a:endParaRPr>
            </a:p>
          </p:txBody>
        </p:sp>
        <p:sp>
          <p:nvSpPr>
            <p:cNvPr id="394" name="Google Shape;394;p41"/>
            <p:cNvSpPr txBox="1"/>
            <p:nvPr/>
          </p:nvSpPr>
          <p:spPr>
            <a:xfrm rot="-5400000">
              <a:off x="2942363" y="402403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Snrpb</a:t>
              </a:r>
              <a:endParaRPr b="1" sz="961">
                <a:latin typeface="IBM Plex Sans"/>
                <a:ea typeface="IBM Plex Sans"/>
                <a:cs typeface="IBM Plex Sans"/>
                <a:sym typeface="IBM Plex Sans"/>
              </a:endParaRPr>
            </a:p>
          </p:txBody>
        </p:sp>
        <p:sp>
          <p:nvSpPr>
            <p:cNvPr id="395" name="Google Shape;395;p41"/>
            <p:cNvSpPr txBox="1"/>
            <p:nvPr/>
          </p:nvSpPr>
          <p:spPr>
            <a:xfrm rot="-5400000">
              <a:off x="3115973" y="402403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Rack1</a:t>
              </a:r>
              <a:endParaRPr b="1" sz="961">
                <a:latin typeface="IBM Plex Sans"/>
                <a:ea typeface="IBM Plex Sans"/>
                <a:cs typeface="IBM Plex Sans"/>
                <a:sym typeface="IBM Plex Sans"/>
              </a:endParaRPr>
            </a:p>
          </p:txBody>
        </p:sp>
        <p:sp>
          <p:nvSpPr>
            <p:cNvPr id="396" name="Google Shape;396;p41"/>
            <p:cNvSpPr txBox="1"/>
            <p:nvPr/>
          </p:nvSpPr>
          <p:spPr>
            <a:xfrm rot="-5400000">
              <a:off x="3301430" y="402403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Rps29</a:t>
              </a:r>
              <a:endParaRPr b="1" sz="961">
                <a:latin typeface="IBM Plex Sans"/>
                <a:ea typeface="IBM Plex Sans"/>
                <a:cs typeface="IBM Plex Sans"/>
                <a:sym typeface="IBM Plex Sans"/>
              </a:endParaRPr>
            </a:p>
          </p:txBody>
        </p:sp>
        <p:sp>
          <p:nvSpPr>
            <p:cNvPr id="397" name="Google Shape;397;p41"/>
            <p:cNvSpPr txBox="1"/>
            <p:nvPr/>
          </p:nvSpPr>
          <p:spPr>
            <a:xfrm rot="-5400000">
              <a:off x="3495066" y="4002718"/>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Snrpf</a:t>
              </a:r>
              <a:endParaRPr b="1" sz="961">
                <a:latin typeface="IBM Plex Sans"/>
                <a:ea typeface="IBM Plex Sans"/>
                <a:cs typeface="IBM Plex Sans"/>
                <a:sym typeface="IBM Plex Sans"/>
              </a:endParaRPr>
            </a:p>
          </p:txBody>
        </p:sp>
      </p:grpSp>
      <p:sp>
        <p:nvSpPr>
          <p:cNvPr id="398" name="Google Shape;398;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41"/>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nvSpPr>
        <p:spPr>
          <a:xfrm>
            <a:off x="385600" y="172350"/>
            <a:ext cx="85143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PDADPs form Clusters that Coexpress with Different Genes</a:t>
            </a:r>
            <a:endParaRPr b="1" sz="1900">
              <a:solidFill>
                <a:srgbClr val="1C4587"/>
              </a:solidFill>
              <a:latin typeface="IBM Plex Sans"/>
              <a:ea typeface="IBM Plex Sans"/>
              <a:cs typeface="IBM Plex Sans"/>
              <a:sym typeface="IBM Plex Sans"/>
            </a:endParaRPr>
          </a:p>
        </p:txBody>
      </p:sp>
      <p:grpSp>
        <p:nvGrpSpPr>
          <p:cNvPr id="405" name="Google Shape;405;p42"/>
          <p:cNvGrpSpPr/>
          <p:nvPr/>
        </p:nvGrpSpPr>
        <p:grpSpPr>
          <a:xfrm>
            <a:off x="1050188" y="483350"/>
            <a:ext cx="3754324" cy="4435725"/>
            <a:chOff x="1050188" y="483350"/>
            <a:chExt cx="3754324" cy="4435725"/>
          </a:xfrm>
        </p:grpSpPr>
        <p:pic>
          <p:nvPicPr>
            <p:cNvPr id="406" name="Google Shape;406;p42"/>
            <p:cNvPicPr preferRelativeResize="0"/>
            <p:nvPr/>
          </p:nvPicPr>
          <p:blipFill>
            <a:blip r:embed="rId3">
              <a:alphaModFix/>
            </a:blip>
            <a:stretch>
              <a:fillRect/>
            </a:stretch>
          </p:blipFill>
          <p:spPr>
            <a:xfrm>
              <a:off x="1329268" y="483350"/>
              <a:ext cx="2977877" cy="437204"/>
            </a:xfrm>
            <a:prstGeom prst="rect">
              <a:avLst/>
            </a:prstGeom>
            <a:noFill/>
            <a:ln>
              <a:noFill/>
            </a:ln>
          </p:spPr>
        </p:pic>
        <p:pic>
          <p:nvPicPr>
            <p:cNvPr id="407" name="Google Shape;407;p42"/>
            <p:cNvPicPr preferRelativeResize="0"/>
            <p:nvPr/>
          </p:nvPicPr>
          <p:blipFill>
            <a:blip r:embed="rId4">
              <a:alphaModFix/>
            </a:blip>
            <a:stretch>
              <a:fillRect/>
            </a:stretch>
          </p:blipFill>
          <p:spPr>
            <a:xfrm rot="-5400000">
              <a:off x="584001" y="2229735"/>
              <a:ext cx="1390538" cy="458165"/>
            </a:xfrm>
            <a:prstGeom prst="rect">
              <a:avLst/>
            </a:prstGeom>
            <a:noFill/>
            <a:ln>
              <a:noFill/>
            </a:ln>
          </p:spPr>
        </p:pic>
        <p:pic>
          <p:nvPicPr>
            <p:cNvPr id="408" name="Google Shape;408;p42"/>
            <p:cNvPicPr preferRelativeResize="0"/>
            <p:nvPr/>
          </p:nvPicPr>
          <p:blipFill>
            <a:blip r:embed="rId5">
              <a:alphaModFix/>
            </a:blip>
            <a:stretch>
              <a:fillRect/>
            </a:stretch>
          </p:blipFill>
          <p:spPr>
            <a:xfrm>
              <a:off x="2166398" y="4396498"/>
              <a:ext cx="1306476" cy="522577"/>
            </a:xfrm>
            <a:prstGeom prst="rect">
              <a:avLst/>
            </a:prstGeom>
            <a:noFill/>
            <a:ln>
              <a:noFill/>
            </a:ln>
          </p:spPr>
        </p:pic>
        <p:pic>
          <p:nvPicPr>
            <p:cNvPr id="409" name="Google Shape;409;p42"/>
            <p:cNvPicPr preferRelativeResize="0"/>
            <p:nvPr/>
          </p:nvPicPr>
          <p:blipFill>
            <a:blip r:embed="rId6">
              <a:alphaModFix/>
            </a:blip>
            <a:stretch>
              <a:fillRect/>
            </a:stretch>
          </p:blipFill>
          <p:spPr>
            <a:xfrm>
              <a:off x="4218566" y="836256"/>
              <a:ext cx="585946" cy="1944765"/>
            </a:xfrm>
            <a:prstGeom prst="rect">
              <a:avLst/>
            </a:prstGeom>
            <a:noFill/>
            <a:ln>
              <a:noFill/>
            </a:ln>
          </p:spPr>
        </p:pic>
        <p:pic>
          <p:nvPicPr>
            <p:cNvPr id="410" name="Google Shape;410;p42"/>
            <p:cNvPicPr preferRelativeResize="0"/>
            <p:nvPr/>
          </p:nvPicPr>
          <p:blipFill rotWithShape="1">
            <a:blip r:embed="rId7">
              <a:alphaModFix/>
            </a:blip>
            <a:srcRect b="2371" l="9060" r="9313" t="10108"/>
            <a:stretch/>
          </p:blipFill>
          <p:spPr>
            <a:xfrm>
              <a:off x="1544734" y="864536"/>
              <a:ext cx="2546951" cy="3188557"/>
            </a:xfrm>
            <a:prstGeom prst="rect">
              <a:avLst/>
            </a:prstGeom>
            <a:noFill/>
            <a:ln>
              <a:noFill/>
            </a:ln>
          </p:spPr>
        </p:pic>
        <p:sp>
          <p:nvSpPr>
            <p:cNvPr id="411" name="Google Shape;411;p42"/>
            <p:cNvSpPr txBox="1"/>
            <p:nvPr/>
          </p:nvSpPr>
          <p:spPr>
            <a:xfrm rot="-5400000">
              <a:off x="1493238" y="4033330"/>
              <a:ext cx="6228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Gstp1</a:t>
              </a:r>
              <a:endParaRPr b="1" sz="961">
                <a:latin typeface="IBM Plex Sans"/>
                <a:ea typeface="IBM Plex Sans"/>
                <a:cs typeface="IBM Plex Sans"/>
                <a:sym typeface="IBM Plex Sans"/>
              </a:endParaRPr>
            </a:p>
          </p:txBody>
        </p:sp>
        <p:sp>
          <p:nvSpPr>
            <p:cNvPr id="412" name="Google Shape;412;p42"/>
            <p:cNvSpPr txBox="1"/>
            <p:nvPr/>
          </p:nvSpPr>
          <p:spPr>
            <a:xfrm rot="-5400000">
              <a:off x="1292927" y="4033520"/>
              <a:ext cx="6843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Hspa8</a:t>
              </a:r>
              <a:endParaRPr b="1" sz="961">
                <a:latin typeface="IBM Plex Sans"/>
                <a:ea typeface="IBM Plex Sans"/>
                <a:cs typeface="IBM Plex Sans"/>
                <a:sym typeface="IBM Plex Sans"/>
              </a:endParaRPr>
            </a:p>
          </p:txBody>
        </p:sp>
        <p:sp>
          <p:nvSpPr>
            <p:cNvPr id="413" name="Google Shape;413;p42"/>
            <p:cNvSpPr txBox="1"/>
            <p:nvPr/>
          </p:nvSpPr>
          <p:spPr>
            <a:xfrm rot="-5400000">
              <a:off x="1653816" y="4033543"/>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Eif4a1</a:t>
              </a:r>
              <a:endParaRPr b="1" sz="961">
                <a:latin typeface="IBM Plex Sans"/>
                <a:ea typeface="IBM Plex Sans"/>
                <a:cs typeface="IBM Plex Sans"/>
                <a:sym typeface="IBM Plex Sans"/>
              </a:endParaRPr>
            </a:p>
          </p:txBody>
        </p:sp>
        <p:sp>
          <p:nvSpPr>
            <p:cNvPr id="414" name="Google Shape;414;p42"/>
            <p:cNvSpPr txBox="1"/>
            <p:nvPr/>
          </p:nvSpPr>
          <p:spPr>
            <a:xfrm rot="-5400000">
              <a:off x="1844661" y="393070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Ctsd</a:t>
              </a:r>
              <a:endParaRPr b="1" sz="961">
                <a:latin typeface="IBM Plex Sans"/>
                <a:ea typeface="IBM Plex Sans"/>
                <a:cs typeface="IBM Plex Sans"/>
                <a:sym typeface="IBM Plex Sans"/>
              </a:endParaRPr>
            </a:p>
          </p:txBody>
        </p:sp>
        <p:sp>
          <p:nvSpPr>
            <p:cNvPr id="415" name="Google Shape;415;p42"/>
            <p:cNvSpPr txBox="1"/>
            <p:nvPr/>
          </p:nvSpPr>
          <p:spPr>
            <a:xfrm rot="-5400000">
              <a:off x="2014544" y="3913198"/>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Tpi1</a:t>
              </a:r>
              <a:endParaRPr b="1" sz="961">
                <a:latin typeface="IBM Plex Sans"/>
                <a:ea typeface="IBM Plex Sans"/>
                <a:cs typeface="IBM Plex Sans"/>
                <a:sym typeface="IBM Plex Sans"/>
              </a:endParaRPr>
            </a:p>
          </p:txBody>
        </p:sp>
        <p:sp>
          <p:nvSpPr>
            <p:cNvPr id="416" name="Google Shape;416;p42"/>
            <p:cNvSpPr txBox="1"/>
            <p:nvPr/>
          </p:nvSpPr>
          <p:spPr>
            <a:xfrm rot="-5400000">
              <a:off x="2205542" y="3899690"/>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Vim</a:t>
              </a:r>
              <a:endParaRPr b="1" sz="961">
                <a:latin typeface="IBM Plex Sans"/>
                <a:ea typeface="IBM Plex Sans"/>
                <a:cs typeface="IBM Plex Sans"/>
                <a:sym typeface="IBM Plex Sans"/>
              </a:endParaRPr>
            </a:p>
          </p:txBody>
        </p:sp>
        <p:sp>
          <p:nvSpPr>
            <p:cNvPr id="417" name="Google Shape;417;p42"/>
            <p:cNvSpPr txBox="1"/>
            <p:nvPr/>
          </p:nvSpPr>
          <p:spPr>
            <a:xfrm rot="-5400000">
              <a:off x="2375283" y="393070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Pkm</a:t>
              </a:r>
              <a:endParaRPr b="1" sz="961">
                <a:latin typeface="IBM Plex Sans"/>
                <a:ea typeface="IBM Plex Sans"/>
                <a:cs typeface="IBM Plex Sans"/>
                <a:sym typeface="IBM Plex Sans"/>
              </a:endParaRPr>
            </a:p>
          </p:txBody>
        </p:sp>
        <p:sp>
          <p:nvSpPr>
            <p:cNvPr id="418" name="Google Shape;418;p42"/>
            <p:cNvSpPr txBox="1"/>
            <p:nvPr/>
          </p:nvSpPr>
          <p:spPr>
            <a:xfrm rot="-5400000">
              <a:off x="2552740" y="4055356"/>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Gapdh</a:t>
              </a:r>
              <a:endParaRPr b="1" sz="961">
                <a:latin typeface="IBM Plex Sans"/>
                <a:ea typeface="IBM Plex Sans"/>
                <a:cs typeface="IBM Plex Sans"/>
                <a:sym typeface="IBM Plex Sans"/>
              </a:endParaRPr>
            </a:p>
          </p:txBody>
        </p:sp>
        <p:sp>
          <p:nvSpPr>
            <p:cNvPr id="419" name="Google Shape;419;p42"/>
            <p:cNvSpPr txBox="1"/>
            <p:nvPr/>
          </p:nvSpPr>
          <p:spPr>
            <a:xfrm rot="-5400000">
              <a:off x="2761933" y="3875036"/>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Tkt</a:t>
              </a:r>
              <a:endParaRPr b="1" sz="961">
                <a:latin typeface="IBM Plex Sans"/>
                <a:ea typeface="IBM Plex Sans"/>
                <a:cs typeface="IBM Plex Sans"/>
                <a:sym typeface="IBM Plex Sans"/>
              </a:endParaRPr>
            </a:p>
          </p:txBody>
        </p:sp>
        <p:sp>
          <p:nvSpPr>
            <p:cNvPr id="420" name="Google Shape;420;p42"/>
            <p:cNvSpPr txBox="1"/>
            <p:nvPr/>
          </p:nvSpPr>
          <p:spPr>
            <a:xfrm rot="-5400000">
              <a:off x="2942363" y="402403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Snrpb</a:t>
              </a:r>
              <a:endParaRPr b="1" sz="961">
                <a:latin typeface="IBM Plex Sans"/>
                <a:ea typeface="IBM Plex Sans"/>
                <a:cs typeface="IBM Plex Sans"/>
                <a:sym typeface="IBM Plex Sans"/>
              </a:endParaRPr>
            </a:p>
          </p:txBody>
        </p:sp>
        <p:sp>
          <p:nvSpPr>
            <p:cNvPr id="421" name="Google Shape;421;p42"/>
            <p:cNvSpPr txBox="1"/>
            <p:nvPr/>
          </p:nvSpPr>
          <p:spPr>
            <a:xfrm rot="-5400000">
              <a:off x="3115973" y="402403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Rack1</a:t>
              </a:r>
              <a:endParaRPr b="1" sz="961">
                <a:latin typeface="IBM Plex Sans"/>
                <a:ea typeface="IBM Plex Sans"/>
                <a:cs typeface="IBM Plex Sans"/>
                <a:sym typeface="IBM Plex Sans"/>
              </a:endParaRPr>
            </a:p>
          </p:txBody>
        </p:sp>
        <p:sp>
          <p:nvSpPr>
            <p:cNvPr id="422" name="Google Shape;422;p42"/>
            <p:cNvSpPr txBox="1"/>
            <p:nvPr/>
          </p:nvSpPr>
          <p:spPr>
            <a:xfrm rot="-5400000">
              <a:off x="3301430" y="402403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Rps29</a:t>
              </a:r>
              <a:endParaRPr b="1" sz="961">
                <a:latin typeface="IBM Plex Sans"/>
                <a:ea typeface="IBM Plex Sans"/>
                <a:cs typeface="IBM Plex Sans"/>
                <a:sym typeface="IBM Plex Sans"/>
              </a:endParaRPr>
            </a:p>
          </p:txBody>
        </p:sp>
        <p:sp>
          <p:nvSpPr>
            <p:cNvPr id="423" name="Google Shape;423;p42"/>
            <p:cNvSpPr txBox="1"/>
            <p:nvPr/>
          </p:nvSpPr>
          <p:spPr>
            <a:xfrm rot="-5400000">
              <a:off x="3495066" y="4002718"/>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Snrpf</a:t>
              </a:r>
              <a:endParaRPr b="1" sz="961">
                <a:latin typeface="IBM Plex Sans"/>
                <a:ea typeface="IBM Plex Sans"/>
                <a:cs typeface="IBM Plex Sans"/>
                <a:sym typeface="IBM Plex Sans"/>
              </a:endParaRPr>
            </a:p>
          </p:txBody>
        </p:sp>
      </p:grpSp>
      <p:sp>
        <p:nvSpPr>
          <p:cNvPr id="424" name="Google Shape;424;p42"/>
          <p:cNvSpPr txBox="1"/>
          <p:nvPr/>
        </p:nvSpPr>
        <p:spPr>
          <a:xfrm>
            <a:off x="5136225" y="1053250"/>
            <a:ext cx="3763800" cy="3251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IBM Plex Sans"/>
              <a:buChar char="●"/>
            </a:pPr>
            <a:r>
              <a:rPr lang="en" sz="1700">
                <a:solidFill>
                  <a:schemeClr val="dk1"/>
                </a:solidFill>
                <a:latin typeface="IBM Plex Sans"/>
                <a:ea typeface="IBM Plex Sans"/>
                <a:cs typeface="IBM Plex Sans"/>
                <a:sym typeface="IBM Plex Sans"/>
              </a:rPr>
              <a:t>PDADP genes form 2 clusters:</a:t>
            </a:r>
            <a:endParaRPr sz="1700">
              <a:solidFill>
                <a:schemeClr val="dk1"/>
              </a:solidFill>
              <a:latin typeface="IBM Plex Sans"/>
              <a:ea typeface="IBM Plex Sans"/>
              <a:cs typeface="IBM Plex Sans"/>
              <a:sym typeface="IBM Plex Sans"/>
            </a:endParaRPr>
          </a:p>
          <a:p>
            <a:pPr indent="-336550" lvl="0" marL="914400" rtl="0" algn="l">
              <a:lnSpc>
                <a:spcPct val="115000"/>
              </a:lnSpc>
              <a:spcBef>
                <a:spcPts val="0"/>
              </a:spcBef>
              <a:spcAft>
                <a:spcPts val="0"/>
              </a:spcAft>
              <a:buClr>
                <a:srgbClr val="BF9000"/>
              </a:buClr>
              <a:buSzPts val="1700"/>
              <a:buFont typeface="IBM Plex Sans"/>
              <a:buAutoNum type="arabicPeriod"/>
            </a:pPr>
            <a:r>
              <a:rPr lang="en" sz="1700">
                <a:solidFill>
                  <a:srgbClr val="BF9000"/>
                </a:solidFill>
                <a:latin typeface="IBM Plex Sans"/>
                <a:ea typeface="IBM Plex Sans"/>
                <a:cs typeface="IBM Plex Sans"/>
                <a:sym typeface="IBM Plex Sans"/>
              </a:rPr>
              <a:t>Hspa8, Gstp1, Eif4a1, Ctsd, Tpi1, Vim, Pkm</a:t>
            </a:r>
            <a:endParaRPr sz="1700">
              <a:solidFill>
                <a:srgbClr val="E76A28"/>
              </a:solidFill>
              <a:latin typeface="IBM Plex Sans"/>
              <a:ea typeface="IBM Plex Sans"/>
              <a:cs typeface="IBM Plex Sans"/>
              <a:sym typeface="IBM Plex Sans"/>
            </a:endParaRPr>
          </a:p>
          <a:p>
            <a:pPr indent="-336550" lvl="0" marL="914400" rtl="0" algn="l">
              <a:lnSpc>
                <a:spcPct val="115000"/>
              </a:lnSpc>
              <a:spcBef>
                <a:spcPts val="0"/>
              </a:spcBef>
              <a:spcAft>
                <a:spcPts val="0"/>
              </a:spcAft>
              <a:buClr>
                <a:srgbClr val="E76A28"/>
              </a:buClr>
              <a:buSzPts val="1700"/>
              <a:buFont typeface="IBM Plex Sans"/>
              <a:buAutoNum type="arabicPeriod"/>
            </a:pPr>
            <a:r>
              <a:rPr lang="en" sz="1700">
                <a:solidFill>
                  <a:srgbClr val="E76A28"/>
                </a:solidFill>
                <a:latin typeface="IBM Plex Sans"/>
                <a:ea typeface="IBM Plex Sans"/>
                <a:cs typeface="IBM Plex Sans"/>
                <a:sym typeface="IBM Plex Sans"/>
              </a:rPr>
              <a:t>Gapdh, Tkt, Snrpb, Rack1, Rps29, Snrpf</a:t>
            </a:r>
            <a:endParaRPr sz="1700">
              <a:solidFill>
                <a:srgbClr val="E76A28"/>
              </a:solidFill>
              <a:latin typeface="IBM Plex Sans"/>
              <a:ea typeface="IBM Plex Sans"/>
              <a:cs typeface="IBM Plex Sans"/>
              <a:sym typeface="IBM Plex Sans"/>
            </a:endParaRPr>
          </a:p>
          <a:p>
            <a:pPr indent="-336550" lvl="0" marL="457200" rtl="0" algn="l">
              <a:lnSpc>
                <a:spcPct val="115000"/>
              </a:lnSpc>
              <a:spcBef>
                <a:spcPts val="0"/>
              </a:spcBef>
              <a:spcAft>
                <a:spcPts val="0"/>
              </a:spcAft>
              <a:buClr>
                <a:schemeClr val="dk1"/>
              </a:buClr>
              <a:buSzPts val="1700"/>
              <a:buFont typeface="IBM Plex Sans"/>
              <a:buChar char="●"/>
            </a:pPr>
            <a:r>
              <a:rPr lang="en" sz="1700">
                <a:solidFill>
                  <a:schemeClr val="dk1"/>
                </a:solidFill>
                <a:latin typeface="IBM Plex Sans"/>
                <a:ea typeface="IBM Plex Sans"/>
                <a:cs typeface="IBM Plex Sans"/>
                <a:sym typeface="IBM Plex Sans"/>
              </a:rPr>
              <a:t>These clusters closely coexpress with a set of genes, including </a:t>
            </a:r>
            <a:r>
              <a:rPr b="1" lang="en" sz="1700">
                <a:solidFill>
                  <a:schemeClr val="dk1"/>
                </a:solidFill>
                <a:latin typeface="IBM Plex Sans"/>
                <a:ea typeface="IBM Plex Sans"/>
                <a:cs typeface="IBM Plex Sans"/>
                <a:sym typeface="IBM Plex Sans"/>
              </a:rPr>
              <a:t>key immune regulators like Csf2rb, Icam1, and Tlr2/4 in cluster 1</a:t>
            </a:r>
            <a:r>
              <a:rPr lang="en" sz="1700">
                <a:solidFill>
                  <a:schemeClr val="dk1"/>
                </a:solidFill>
                <a:latin typeface="IBM Plex Sans"/>
                <a:ea typeface="IBM Plex Sans"/>
                <a:cs typeface="IBM Plex Sans"/>
                <a:sym typeface="IBM Plex Sans"/>
              </a:rPr>
              <a:t>.</a:t>
            </a:r>
            <a:endParaRPr sz="17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sp>
        <p:nvSpPr>
          <p:cNvPr id="425" name="Google Shape;42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42"/>
          <p:cNvSpPr/>
          <p:nvPr/>
        </p:nvSpPr>
        <p:spPr>
          <a:xfrm>
            <a:off x="1535425" y="4053100"/>
            <a:ext cx="1271100" cy="468000"/>
          </a:xfrm>
          <a:prstGeom prst="rect">
            <a:avLst/>
          </a:prstGeom>
          <a:noFill/>
          <a:ln cap="flat" cmpd="sng" w="38100">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427" name="Google Shape;427;p42"/>
          <p:cNvSpPr/>
          <p:nvPr/>
        </p:nvSpPr>
        <p:spPr>
          <a:xfrm>
            <a:off x="2806525" y="4053100"/>
            <a:ext cx="1142100" cy="468000"/>
          </a:xfrm>
          <a:prstGeom prst="rect">
            <a:avLst/>
          </a:prstGeom>
          <a:noFill/>
          <a:ln cap="flat" cmpd="sng" w="38100">
            <a:solidFill>
              <a:srgbClr val="E76A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428" name="Google Shape;428;p42"/>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3"/>
          <p:cNvSpPr txBox="1"/>
          <p:nvPr/>
        </p:nvSpPr>
        <p:spPr>
          <a:xfrm>
            <a:off x="385600" y="172350"/>
            <a:ext cx="85143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What are the Functions of PDADP Correlated Genes?</a:t>
            </a:r>
            <a:endParaRPr b="1" sz="1900">
              <a:solidFill>
                <a:srgbClr val="1C4587"/>
              </a:solidFill>
              <a:latin typeface="IBM Plex Sans"/>
              <a:ea typeface="IBM Plex Sans"/>
              <a:cs typeface="IBM Plex Sans"/>
              <a:sym typeface="IBM Plex Sans"/>
            </a:endParaRPr>
          </a:p>
        </p:txBody>
      </p:sp>
      <p:sp>
        <p:nvSpPr>
          <p:cNvPr id="434" name="Google Shape;434;p43"/>
          <p:cNvSpPr txBox="1"/>
          <p:nvPr/>
        </p:nvSpPr>
        <p:spPr>
          <a:xfrm>
            <a:off x="5136225" y="1053250"/>
            <a:ext cx="3571800" cy="325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Gene Ontology Analysis on strongly coexpressed genes show distinctions between PDADP cluster 1 and 2 correlated genes.</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b="1" lang="en">
                <a:solidFill>
                  <a:srgbClr val="FFC800"/>
                </a:solidFill>
                <a:latin typeface="IBM Plex Sans"/>
                <a:ea typeface="IBM Plex Sans"/>
                <a:cs typeface="IBM Plex Sans"/>
                <a:sym typeface="IBM Plex Sans"/>
              </a:rPr>
              <a:t>PDADP cluster 1 genes</a:t>
            </a:r>
            <a:r>
              <a:rPr lang="en">
                <a:solidFill>
                  <a:schemeClr val="dk1"/>
                </a:solidFill>
                <a:latin typeface="IBM Plex Sans"/>
                <a:ea typeface="IBM Plex Sans"/>
                <a:cs typeface="IBM Plex Sans"/>
                <a:sym typeface="IBM Plex Sans"/>
              </a:rPr>
              <a:t> are </a:t>
            </a:r>
            <a:r>
              <a:rPr lang="en">
                <a:solidFill>
                  <a:schemeClr val="dk1"/>
                </a:solidFill>
                <a:latin typeface="IBM Plex Sans"/>
                <a:ea typeface="IBM Plex Sans"/>
                <a:cs typeface="IBM Plex Sans"/>
                <a:sym typeface="IBM Plex Sans"/>
              </a:rPr>
              <a:t>closely</a:t>
            </a:r>
            <a:r>
              <a:rPr lang="en">
                <a:solidFill>
                  <a:schemeClr val="dk1"/>
                </a:solidFill>
                <a:latin typeface="IBM Plex Sans"/>
                <a:ea typeface="IBM Plex Sans"/>
                <a:cs typeface="IBM Plex Sans"/>
                <a:sym typeface="IBM Plex Sans"/>
              </a:rPr>
              <a:t> correlated with genes involved in </a:t>
            </a:r>
            <a:r>
              <a:rPr b="1" lang="en">
                <a:solidFill>
                  <a:schemeClr val="dk1"/>
                </a:solidFill>
                <a:latin typeface="IBM Plex Sans"/>
                <a:ea typeface="IBM Plex Sans"/>
                <a:cs typeface="IBM Plex Sans"/>
                <a:sym typeface="IBM Plex Sans"/>
              </a:rPr>
              <a:t>cell signalling</a:t>
            </a:r>
            <a:r>
              <a:rPr lang="en">
                <a:solidFill>
                  <a:schemeClr val="dk1"/>
                </a:solidFill>
                <a:latin typeface="IBM Plex Sans"/>
                <a:ea typeface="IBM Plex Sans"/>
                <a:cs typeface="IBM Plex Sans"/>
                <a:sym typeface="IBM Plex Sans"/>
              </a:rPr>
              <a:t>.</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b="1" lang="en">
                <a:solidFill>
                  <a:srgbClr val="E76A28"/>
                </a:solidFill>
                <a:latin typeface="IBM Plex Sans"/>
                <a:ea typeface="IBM Plex Sans"/>
                <a:cs typeface="IBM Plex Sans"/>
                <a:sym typeface="IBM Plex Sans"/>
              </a:rPr>
              <a:t>PDADP cluster 2 genes</a:t>
            </a:r>
            <a:r>
              <a:rPr lang="en">
                <a:solidFill>
                  <a:schemeClr val="dk1"/>
                </a:solidFill>
                <a:latin typeface="IBM Plex Sans"/>
                <a:ea typeface="IBM Plex Sans"/>
                <a:cs typeface="IBM Plex Sans"/>
                <a:sym typeface="IBM Plex Sans"/>
              </a:rPr>
              <a:t> are more closely correlated with </a:t>
            </a:r>
            <a:r>
              <a:rPr b="1" lang="en">
                <a:solidFill>
                  <a:schemeClr val="dk1"/>
                </a:solidFill>
                <a:latin typeface="IBM Plex Sans"/>
                <a:ea typeface="IBM Plex Sans"/>
                <a:cs typeface="IBM Plex Sans"/>
                <a:sym typeface="IBM Plex Sans"/>
              </a:rPr>
              <a:t>cell cycle,</a:t>
            </a:r>
            <a:r>
              <a:rPr lang="en">
                <a:solidFill>
                  <a:schemeClr val="dk1"/>
                </a:solidFill>
                <a:latin typeface="IBM Plex Sans"/>
                <a:ea typeface="IBM Plex Sans"/>
                <a:cs typeface="IBM Plex Sans"/>
                <a:sym typeface="IBM Plex Sans"/>
              </a:rPr>
              <a:t> and </a:t>
            </a:r>
            <a:r>
              <a:rPr b="1" lang="en">
                <a:solidFill>
                  <a:schemeClr val="dk1"/>
                </a:solidFill>
                <a:latin typeface="IBM Plex Sans"/>
                <a:ea typeface="IBM Plex Sans"/>
                <a:cs typeface="IBM Plex Sans"/>
                <a:sym typeface="IBM Plex Sans"/>
              </a:rPr>
              <a:t>granulocyte differentiation</a:t>
            </a:r>
            <a:r>
              <a:rPr lang="en">
                <a:solidFill>
                  <a:schemeClr val="dk1"/>
                </a:solidFill>
                <a:latin typeface="IBM Plex Sans"/>
                <a:ea typeface="IBM Plex Sans"/>
                <a:cs typeface="IBM Plex Sans"/>
                <a:sym typeface="IBM Plex Sans"/>
              </a:rPr>
              <a:t> genes.</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grpSp>
        <p:nvGrpSpPr>
          <p:cNvPr id="435" name="Google Shape;435;p43"/>
          <p:cNvGrpSpPr/>
          <p:nvPr/>
        </p:nvGrpSpPr>
        <p:grpSpPr>
          <a:xfrm>
            <a:off x="403825" y="483350"/>
            <a:ext cx="4400687" cy="4435725"/>
            <a:chOff x="403825" y="483350"/>
            <a:chExt cx="4400687" cy="4435725"/>
          </a:xfrm>
        </p:grpSpPr>
        <p:pic>
          <p:nvPicPr>
            <p:cNvPr id="436" name="Google Shape;436;p43"/>
            <p:cNvPicPr preferRelativeResize="0"/>
            <p:nvPr/>
          </p:nvPicPr>
          <p:blipFill>
            <a:blip r:embed="rId3">
              <a:alphaModFix/>
            </a:blip>
            <a:stretch>
              <a:fillRect/>
            </a:stretch>
          </p:blipFill>
          <p:spPr>
            <a:xfrm>
              <a:off x="1329268" y="483350"/>
              <a:ext cx="2977877" cy="437204"/>
            </a:xfrm>
            <a:prstGeom prst="rect">
              <a:avLst/>
            </a:prstGeom>
            <a:noFill/>
            <a:ln>
              <a:noFill/>
            </a:ln>
          </p:spPr>
        </p:pic>
        <p:pic>
          <p:nvPicPr>
            <p:cNvPr id="437" name="Google Shape;437;p43"/>
            <p:cNvPicPr preferRelativeResize="0"/>
            <p:nvPr/>
          </p:nvPicPr>
          <p:blipFill>
            <a:blip r:embed="rId4">
              <a:alphaModFix/>
            </a:blip>
            <a:stretch>
              <a:fillRect/>
            </a:stretch>
          </p:blipFill>
          <p:spPr>
            <a:xfrm>
              <a:off x="2166398" y="4396498"/>
              <a:ext cx="1306476" cy="522577"/>
            </a:xfrm>
            <a:prstGeom prst="rect">
              <a:avLst/>
            </a:prstGeom>
            <a:noFill/>
            <a:ln>
              <a:noFill/>
            </a:ln>
          </p:spPr>
        </p:pic>
        <p:pic>
          <p:nvPicPr>
            <p:cNvPr id="438" name="Google Shape;438;p43"/>
            <p:cNvPicPr preferRelativeResize="0"/>
            <p:nvPr/>
          </p:nvPicPr>
          <p:blipFill>
            <a:blip r:embed="rId5">
              <a:alphaModFix/>
            </a:blip>
            <a:stretch>
              <a:fillRect/>
            </a:stretch>
          </p:blipFill>
          <p:spPr>
            <a:xfrm>
              <a:off x="4218566" y="836256"/>
              <a:ext cx="585946" cy="1944765"/>
            </a:xfrm>
            <a:prstGeom prst="rect">
              <a:avLst/>
            </a:prstGeom>
            <a:noFill/>
            <a:ln>
              <a:noFill/>
            </a:ln>
          </p:spPr>
        </p:pic>
        <p:sp>
          <p:nvSpPr>
            <p:cNvPr id="439" name="Google Shape;439;p43"/>
            <p:cNvSpPr txBox="1"/>
            <p:nvPr/>
          </p:nvSpPr>
          <p:spPr>
            <a:xfrm rot="-5400000">
              <a:off x="1493238" y="4033330"/>
              <a:ext cx="6228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Gstp1</a:t>
              </a:r>
              <a:endParaRPr b="1" sz="961">
                <a:latin typeface="IBM Plex Sans"/>
                <a:ea typeface="IBM Plex Sans"/>
                <a:cs typeface="IBM Plex Sans"/>
                <a:sym typeface="IBM Plex Sans"/>
              </a:endParaRPr>
            </a:p>
          </p:txBody>
        </p:sp>
        <p:sp>
          <p:nvSpPr>
            <p:cNvPr id="440" name="Google Shape;440;p43"/>
            <p:cNvSpPr txBox="1"/>
            <p:nvPr/>
          </p:nvSpPr>
          <p:spPr>
            <a:xfrm rot="-5400000">
              <a:off x="1292927" y="4033520"/>
              <a:ext cx="6843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Hspa8</a:t>
              </a:r>
              <a:endParaRPr b="1" sz="961">
                <a:latin typeface="IBM Plex Sans"/>
                <a:ea typeface="IBM Plex Sans"/>
                <a:cs typeface="IBM Plex Sans"/>
                <a:sym typeface="IBM Plex Sans"/>
              </a:endParaRPr>
            </a:p>
          </p:txBody>
        </p:sp>
        <p:sp>
          <p:nvSpPr>
            <p:cNvPr id="441" name="Google Shape;441;p43"/>
            <p:cNvSpPr txBox="1"/>
            <p:nvPr/>
          </p:nvSpPr>
          <p:spPr>
            <a:xfrm rot="-5400000">
              <a:off x="1653816" y="4033543"/>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Eif4a1</a:t>
              </a:r>
              <a:endParaRPr b="1" sz="961">
                <a:latin typeface="IBM Plex Sans"/>
                <a:ea typeface="IBM Plex Sans"/>
                <a:cs typeface="IBM Plex Sans"/>
                <a:sym typeface="IBM Plex Sans"/>
              </a:endParaRPr>
            </a:p>
          </p:txBody>
        </p:sp>
        <p:sp>
          <p:nvSpPr>
            <p:cNvPr id="442" name="Google Shape;442;p43"/>
            <p:cNvSpPr txBox="1"/>
            <p:nvPr/>
          </p:nvSpPr>
          <p:spPr>
            <a:xfrm rot="-5400000">
              <a:off x="1844661" y="393070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Ctsd</a:t>
              </a:r>
              <a:endParaRPr b="1" sz="961">
                <a:latin typeface="IBM Plex Sans"/>
                <a:ea typeface="IBM Plex Sans"/>
                <a:cs typeface="IBM Plex Sans"/>
                <a:sym typeface="IBM Plex Sans"/>
              </a:endParaRPr>
            </a:p>
          </p:txBody>
        </p:sp>
        <p:sp>
          <p:nvSpPr>
            <p:cNvPr id="443" name="Google Shape;443;p43"/>
            <p:cNvSpPr txBox="1"/>
            <p:nvPr/>
          </p:nvSpPr>
          <p:spPr>
            <a:xfrm rot="-5400000">
              <a:off x="2014544" y="3913198"/>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Tpi1</a:t>
              </a:r>
              <a:endParaRPr b="1" sz="961">
                <a:latin typeface="IBM Plex Sans"/>
                <a:ea typeface="IBM Plex Sans"/>
                <a:cs typeface="IBM Plex Sans"/>
                <a:sym typeface="IBM Plex Sans"/>
              </a:endParaRPr>
            </a:p>
          </p:txBody>
        </p:sp>
        <p:sp>
          <p:nvSpPr>
            <p:cNvPr id="444" name="Google Shape;444;p43"/>
            <p:cNvSpPr txBox="1"/>
            <p:nvPr/>
          </p:nvSpPr>
          <p:spPr>
            <a:xfrm rot="-5400000">
              <a:off x="2205542" y="3899690"/>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Vim</a:t>
              </a:r>
              <a:endParaRPr b="1" sz="961">
                <a:latin typeface="IBM Plex Sans"/>
                <a:ea typeface="IBM Plex Sans"/>
                <a:cs typeface="IBM Plex Sans"/>
                <a:sym typeface="IBM Plex Sans"/>
              </a:endParaRPr>
            </a:p>
          </p:txBody>
        </p:sp>
        <p:sp>
          <p:nvSpPr>
            <p:cNvPr id="445" name="Google Shape;445;p43"/>
            <p:cNvSpPr txBox="1"/>
            <p:nvPr/>
          </p:nvSpPr>
          <p:spPr>
            <a:xfrm rot="-5400000">
              <a:off x="2375283" y="393070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Pkm</a:t>
              </a:r>
              <a:endParaRPr b="1" sz="961">
                <a:latin typeface="IBM Plex Sans"/>
                <a:ea typeface="IBM Plex Sans"/>
                <a:cs typeface="IBM Plex Sans"/>
                <a:sym typeface="IBM Plex Sans"/>
              </a:endParaRPr>
            </a:p>
          </p:txBody>
        </p:sp>
        <p:sp>
          <p:nvSpPr>
            <p:cNvPr id="446" name="Google Shape;446;p43"/>
            <p:cNvSpPr txBox="1"/>
            <p:nvPr/>
          </p:nvSpPr>
          <p:spPr>
            <a:xfrm rot="-5400000">
              <a:off x="2552740" y="4055356"/>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Gapdh</a:t>
              </a:r>
              <a:endParaRPr b="1" sz="961">
                <a:latin typeface="IBM Plex Sans"/>
                <a:ea typeface="IBM Plex Sans"/>
                <a:cs typeface="IBM Plex Sans"/>
                <a:sym typeface="IBM Plex Sans"/>
              </a:endParaRPr>
            </a:p>
          </p:txBody>
        </p:sp>
        <p:sp>
          <p:nvSpPr>
            <p:cNvPr id="447" name="Google Shape;447;p43"/>
            <p:cNvSpPr txBox="1"/>
            <p:nvPr/>
          </p:nvSpPr>
          <p:spPr>
            <a:xfrm rot="-5400000">
              <a:off x="2761933" y="3875036"/>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Tkt</a:t>
              </a:r>
              <a:endParaRPr b="1" sz="961">
                <a:latin typeface="IBM Plex Sans"/>
                <a:ea typeface="IBM Plex Sans"/>
                <a:cs typeface="IBM Plex Sans"/>
                <a:sym typeface="IBM Plex Sans"/>
              </a:endParaRPr>
            </a:p>
          </p:txBody>
        </p:sp>
        <p:sp>
          <p:nvSpPr>
            <p:cNvPr id="448" name="Google Shape;448;p43"/>
            <p:cNvSpPr txBox="1"/>
            <p:nvPr/>
          </p:nvSpPr>
          <p:spPr>
            <a:xfrm rot="-5400000">
              <a:off x="2942363" y="402403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Snrpb</a:t>
              </a:r>
              <a:endParaRPr b="1" sz="961">
                <a:latin typeface="IBM Plex Sans"/>
                <a:ea typeface="IBM Plex Sans"/>
                <a:cs typeface="IBM Plex Sans"/>
                <a:sym typeface="IBM Plex Sans"/>
              </a:endParaRPr>
            </a:p>
          </p:txBody>
        </p:sp>
        <p:sp>
          <p:nvSpPr>
            <p:cNvPr id="449" name="Google Shape;449;p43"/>
            <p:cNvSpPr txBox="1"/>
            <p:nvPr/>
          </p:nvSpPr>
          <p:spPr>
            <a:xfrm rot="-5400000">
              <a:off x="3115973" y="402403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Rack1</a:t>
              </a:r>
              <a:endParaRPr b="1" sz="961">
                <a:latin typeface="IBM Plex Sans"/>
                <a:ea typeface="IBM Plex Sans"/>
                <a:cs typeface="IBM Plex Sans"/>
                <a:sym typeface="IBM Plex Sans"/>
              </a:endParaRPr>
            </a:p>
          </p:txBody>
        </p:sp>
        <p:sp>
          <p:nvSpPr>
            <p:cNvPr id="450" name="Google Shape;450;p43"/>
            <p:cNvSpPr txBox="1"/>
            <p:nvPr/>
          </p:nvSpPr>
          <p:spPr>
            <a:xfrm rot="-5400000">
              <a:off x="3301430" y="402403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Rps29</a:t>
              </a:r>
              <a:endParaRPr b="1" sz="961">
                <a:latin typeface="IBM Plex Sans"/>
                <a:ea typeface="IBM Plex Sans"/>
                <a:cs typeface="IBM Plex Sans"/>
                <a:sym typeface="IBM Plex Sans"/>
              </a:endParaRPr>
            </a:p>
          </p:txBody>
        </p:sp>
        <p:sp>
          <p:nvSpPr>
            <p:cNvPr id="451" name="Google Shape;451;p43"/>
            <p:cNvSpPr txBox="1"/>
            <p:nvPr/>
          </p:nvSpPr>
          <p:spPr>
            <a:xfrm rot="-5400000">
              <a:off x="3495066" y="4002718"/>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Snrpf</a:t>
              </a:r>
              <a:endParaRPr b="1" sz="961">
                <a:latin typeface="IBM Plex Sans"/>
                <a:ea typeface="IBM Plex Sans"/>
                <a:cs typeface="IBM Plex Sans"/>
                <a:sym typeface="IBM Plex Sans"/>
              </a:endParaRPr>
            </a:p>
          </p:txBody>
        </p:sp>
        <p:cxnSp>
          <p:nvCxnSpPr>
            <p:cNvPr id="452" name="Google Shape;452;p43"/>
            <p:cNvCxnSpPr/>
            <p:nvPr/>
          </p:nvCxnSpPr>
          <p:spPr>
            <a:xfrm flipH="1" rot="10800000">
              <a:off x="1544727" y="4552145"/>
              <a:ext cx="1211400" cy="1800"/>
            </a:xfrm>
            <a:prstGeom prst="straightConnector1">
              <a:avLst/>
            </a:prstGeom>
            <a:noFill/>
            <a:ln cap="flat" cmpd="sng" w="38100">
              <a:solidFill>
                <a:srgbClr val="F1C232"/>
              </a:solidFill>
              <a:prstDash val="solid"/>
              <a:round/>
              <a:headEnd len="med" w="med" type="none"/>
              <a:tailEnd len="med" w="med" type="none"/>
            </a:ln>
          </p:spPr>
        </p:cxnSp>
        <p:cxnSp>
          <p:nvCxnSpPr>
            <p:cNvPr id="453" name="Google Shape;453;p43"/>
            <p:cNvCxnSpPr/>
            <p:nvPr/>
          </p:nvCxnSpPr>
          <p:spPr>
            <a:xfrm>
              <a:off x="2872065" y="4555906"/>
              <a:ext cx="1046400" cy="0"/>
            </a:xfrm>
            <a:prstGeom prst="straightConnector1">
              <a:avLst/>
            </a:prstGeom>
            <a:noFill/>
            <a:ln cap="flat" cmpd="sng" w="38100">
              <a:solidFill>
                <a:srgbClr val="E76A28"/>
              </a:solidFill>
              <a:prstDash val="solid"/>
              <a:round/>
              <a:headEnd len="med" w="med" type="none"/>
              <a:tailEnd len="med" w="med" type="none"/>
            </a:ln>
          </p:spPr>
        </p:cxnSp>
        <p:pic>
          <p:nvPicPr>
            <p:cNvPr id="454" name="Google Shape;454;p43"/>
            <p:cNvPicPr preferRelativeResize="0"/>
            <p:nvPr/>
          </p:nvPicPr>
          <p:blipFill rotWithShape="1">
            <a:blip r:embed="rId6">
              <a:alphaModFix/>
            </a:blip>
            <a:srcRect b="0" l="91559" r="1927" t="0"/>
            <a:stretch/>
          </p:blipFill>
          <p:spPr>
            <a:xfrm>
              <a:off x="3945500" y="678925"/>
              <a:ext cx="146199" cy="3467674"/>
            </a:xfrm>
            <a:prstGeom prst="rect">
              <a:avLst/>
            </a:prstGeom>
            <a:noFill/>
            <a:ln>
              <a:noFill/>
            </a:ln>
          </p:spPr>
        </p:pic>
        <p:pic>
          <p:nvPicPr>
            <p:cNvPr id="455" name="Google Shape;455;p43"/>
            <p:cNvPicPr preferRelativeResize="0"/>
            <p:nvPr/>
          </p:nvPicPr>
          <p:blipFill rotWithShape="1">
            <a:blip r:embed="rId6">
              <a:alphaModFix/>
            </a:blip>
            <a:srcRect b="2713" l="10406" r="8226" t="5307"/>
            <a:stretch/>
          </p:blipFill>
          <p:spPr>
            <a:xfrm>
              <a:off x="1489075" y="864525"/>
              <a:ext cx="2456425" cy="3187098"/>
            </a:xfrm>
            <a:prstGeom prst="rect">
              <a:avLst/>
            </a:prstGeom>
            <a:noFill/>
            <a:ln>
              <a:noFill/>
            </a:ln>
          </p:spPr>
        </p:pic>
        <p:sp>
          <p:nvSpPr>
            <p:cNvPr id="456" name="Google Shape;456;p43"/>
            <p:cNvSpPr txBox="1"/>
            <p:nvPr/>
          </p:nvSpPr>
          <p:spPr>
            <a:xfrm>
              <a:off x="403825" y="1774100"/>
              <a:ext cx="1140900" cy="2634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661">
                  <a:latin typeface="IBM Plex Sans"/>
                  <a:ea typeface="IBM Plex Sans"/>
                  <a:cs typeface="IBM Plex Sans"/>
                  <a:sym typeface="IBM Plex Sans"/>
                </a:rPr>
                <a:t>Cell Signalling</a:t>
              </a:r>
              <a:endParaRPr b="1" sz="661">
                <a:latin typeface="IBM Plex Sans"/>
                <a:ea typeface="IBM Plex Sans"/>
                <a:cs typeface="IBM Plex Sans"/>
                <a:sym typeface="IBM Plex Sans"/>
              </a:endParaRPr>
            </a:p>
          </p:txBody>
        </p:sp>
        <p:sp>
          <p:nvSpPr>
            <p:cNvPr id="457" name="Google Shape;457;p43"/>
            <p:cNvSpPr txBox="1"/>
            <p:nvPr/>
          </p:nvSpPr>
          <p:spPr>
            <a:xfrm>
              <a:off x="581875" y="2781025"/>
              <a:ext cx="962700" cy="2634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661">
                  <a:latin typeface="IBM Plex Sans"/>
                  <a:ea typeface="IBM Plex Sans"/>
                  <a:cs typeface="IBM Plex Sans"/>
                  <a:sym typeface="IBM Plex Sans"/>
                </a:rPr>
                <a:t>Cell Cycle/Mitosis</a:t>
              </a:r>
              <a:endParaRPr b="1" sz="661">
                <a:latin typeface="IBM Plex Sans"/>
                <a:ea typeface="IBM Plex Sans"/>
                <a:cs typeface="IBM Plex Sans"/>
                <a:sym typeface="IBM Plex Sans"/>
              </a:endParaRPr>
            </a:p>
          </p:txBody>
        </p:sp>
        <p:sp>
          <p:nvSpPr>
            <p:cNvPr id="458" name="Google Shape;458;p43"/>
            <p:cNvSpPr txBox="1"/>
            <p:nvPr/>
          </p:nvSpPr>
          <p:spPr>
            <a:xfrm rot="-1071">
              <a:off x="581713" y="3288091"/>
              <a:ext cx="963000" cy="3651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661">
                  <a:latin typeface="IBM Plex Sans"/>
                  <a:ea typeface="IBM Plex Sans"/>
                  <a:cs typeface="IBM Plex Sans"/>
                  <a:sym typeface="IBM Plex Sans"/>
                </a:rPr>
                <a:t>Negative</a:t>
              </a:r>
              <a:r>
                <a:rPr b="1" lang="en" sz="661">
                  <a:latin typeface="IBM Plex Sans"/>
                  <a:ea typeface="IBM Plex Sans"/>
                  <a:cs typeface="IBM Plex Sans"/>
                  <a:sym typeface="IBM Plex Sans"/>
                </a:rPr>
                <a:t> Regulation of ERAD</a:t>
              </a:r>
              <a:endParaRPr b="1" sz="661">
                <a:latin typeface="IBM Plex Sans"/>
                <a:ea typeface="IBM Plex Sans"/>
                <a:cs typeface="IBM Plex Sans"/>
                <a:sym typeface="IBM Plex Sans"/>
              </a:endParaRPr>
            </a:p>
          </p:txBody>
        </p:sp>
        <p:sp>
          <p:nvSpPr>
            <p:cNvPr id="459" name="Google Shape;459;p43"/>
            <p:cNvSpPr txBox="1"/>
            <p:nvPr/>
          </p:nvSpPr>
          <p:spPr>
            <a:xfrm rot="1072">
              <a:off x="582032" y="3511482"/>
              <a:ext cx="962400" cy="3651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661">
                  <a:latin typeface="IBM Plex Sans"/>
                  <a:ea typeface="IBM Plex Sans"/>
                  <a:cs typeface="IBM Plex Sans"/>
                  <a:sym typeface="IBM Plex Sans"/>
                </a:rPr>
                <a:t>Granulocyte </a:t>
              </a:r>
              <a:r>
                <a:rPr b="1" lang="en" sz="661">
                  <a:latin typeface="IBM Plex Sans"/>
                  <a:ea typeface="IBM Plex Sans"/>
                  <a:cs typeface="IBM Plex Sans"/>
                  <a:sym typeface="IBM Plex Sans"/>
                </a:rPr>
                <a:t>Differentiation</a:t>
              </a:r>
              <a:endParaRPr b="1" sz="661">
                <a:latin typeface="IBM Plex Sans"/>
                <a:ea typeface="IBM Plex Sans"/>
                <a:cs typeface="IBM Plex Sans"/>
                <a:sym typeface="IBM Plex Sans"/>
              </a:endParaRPr>
            </a:p>
          </p:txBody>
        </p:sp>
        <p:sp>
          <p:nvSpPr>
            <p:cNvPr id="460" name="Google Shape;460;p43"/>
            <p:cNvSpPr txBox="1"/>
            <p:nvPr/>
          </p:nvSpPr>
          <p:spPr>
            <a:xfrm rot="1072">
              <a:off x="763982" y="3788107"/>
              <a:ext cx="962400" cy="263400"/>
            </a:xfrm>
            <a:prstGeom prst="rect">
              <a:avLst/>
            </a:prstGeom>
            <a:noFill/>
            <a:ln>
              <a:noFill/>
            </a:ln>
          </p:spPr>
          <p:txBody>
            <a:bodyPr anchorCtr="0" anchor="t" bIns="79950" lIns="79950" spcFirstLastPara="1" rIns="79950" wrap="square" tIns="79950">
              <a:spAutoFit/>
            </a:bodyPr>
            <a:lstStyle/>
            <a:p>
              <a:pPr indent="0" lvl="0" marL="0" rtl="0" algn="ctr">
                <a:spcBef>
                  <a:spcPts val="0"/>
                </a:spcBef>
                <a:spcAft>
                  <a:spcPts val="0"/>
                </a:spcAft>
                <a:buNone/>
              </a:pPr>
              <a:r>
                <a:rPr b="1" lang="en" sz="661">
                  <a:latin typeface="IBM Plex Sans"/>
                  <a:ea typeface="IBM Plex Sans"/>
                  <a:cs typeface="IBM Plex Sans"/>
                  <a:sym typeface="IBM Plex Sans"/>
                </a:rPr>
                <a:t>Translation</a:t>
              </a:r>
              <a:endParaRPr b="1" sz="661">
                <a:latin typeface="IBM Plex Sans"/>
                <a:ea typeface="IBM Plex Sans"/>
                <a:cs typeface="IBM Plex Sans"/>
                <a:sym typeface="IBM Plex Sans"/>
              </a:endParaRPr>
            </a:p>
          </p:txBody>
        </p:sp>
        <p:sp>
          <p:nvSpPr>
            <p:cNvPr id="461" name="Google Shape;461;p43"/>
            <p:cNvSpPr txBox="1"/>
            <p:nvPr/>
          </p:nvSpPr>
          <p:spPr>
            <a:xfrm>
              <a:off x="674725" y="978975"/>
              <a:ext cx="1140900" cy="263400"/>
            </a:xfrm>
            <a:prstGeom prst="rect">
              <a:avLst/>
            </a:prstGeom>
            <a:noFill/>
            <a:ln>
              <a:noFill/>
            </a:ln>
          </p:spPr>
          <p:txBody>
            <a:bodyPr anchorCtr="0" anchor="t" bIns="79950" lIns="79950" spcFirstLastPara="1" rIns="79950" wrap="square" tIns="79950">
              <a:spAutoFit/>
            </a:bodyPr>
            <a:lstStyle/>
            <a:p>
              <a:pPr indent="0" lvl="0" marL="0" rtl="0" algn="ctr">
                <a:spcBef>
                  <a:spcPts val="0"/>
                </a:spcBef>
                <a:spcAft>
                  <a:spcPts val="0"/>
                </a:spcAft>
                <a:buNone/>
              </a:pPr>
              <a:r>
                <a:rPr b="1" lang="en" sz="661">
                  <a:latin typeface="IBM Plex Sans"/>
                  <a:ea typeface="IBM Plex Sans"/>
                  <a:cs typeface="IBM Plex Sans"/>
                  <a:sym typeface="IBM Plex Sans"/>
                </a:rPr>
                <a:t>Ungrouped</a:t>
              </a:r>
              <a:endParaRPr b="1" sz="661">
                <a:latin typeface="IBM Plex Sans"/>
                <a:ea typeface="IBM Plex Sans"/>
                <a:cs typeface="IBM Plex Sans"/>
                <a:sym typeface="IBM Plex Sans"/>
              </a:endParaRPr>
            </a:p>
          </p:txBody>
        </p:sp>
      </p:grpSp>
      <p:sp>
        <p:nvSpPr>
          <p:cNvPr id="462" name="Google Shape;46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3" name="Google Shape;463;p43"/>
          <p:cNvSpPr/>
          <p:nvPr/>
        </p:nvSpPr>
        <p:spPr>
          <a:xfrm>
            <a:off x="1460175" y="851575"/>
            <a:ext cx="1360200" cy="3187200"/>
          </a:xfrm>
          <a:prstGeom prst="rect">
            <a:avLst/>
          </a:prstGeom>
          <a:noFill/>
          <a:ln cap="flat" cmpd="sng" w="76200">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464" name="Google Shape;464;p43"/>
          <p:cNvSpPr/>
          <p:nvPr/>
        </p:nvSpPr>
        <p:spPr>
          <a:xfrm>
            <a:off x="2837850" y="851575"/>
            <a:ext cx="1090200" cy="3187200"/>
          </a:xfrm>
          <a:prstGeom prst="rect">
            <a:avLst/>
          </a:prstGeom>
          <a:noFill/>
          <a:ln cap="flat" cmpd="sng" w="76200">
            <a:solidFill>
              <a:srgbClr val="E76A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465" name="Google Shape;465;p43"/>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4"/>
          <p:cNvSpPr txBox="1"/>
          <p:nvPr/>
        </p:nvSpPr>
        <p:spPr>
          <a:xfrm>
            <a:off x="385600" y="172350"/>
            <a:ext cx="85812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Principal Component Analysis can Map Gene Coexpression </a:t>
            </a:r>
            <a:endParaRPr b="1" sz="1900">
              <a:solidFill>
                <a:srgbClr val="1C4587"/>
              </a:solidFill>
              <a:latin typeface="IBM Plex Sans"/>
              <a:ea typeface="IBM Plex Sans"/>
              <a:cs typeface="IBM Plex Sans"/>
              <a:sym typeface="IBM Plex Sans"/>
            </a:endParaRPr>
          </a:p>
        </p:txBody>
      </p:sp>
      <p:sp>
        <p:nvSpPr>
          <p:cNvPr id="471" name="Google Shape;471;p44"/>
          <p:cNvSpPr txBox="1"/>
          <p:nvPr/>
        </p:nvSpPr>
        <p:spPr>
          <a:xfrm>
            <a:off x="5639500" y="1059000"/>
            <a:ext cx="3369000" cy="325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Principal component analysis allows for simplification of our all of our gene-gene correlations into two axes.</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Graphed PDADP show paired clusterings (Tpi1, Pkm) indicating close correlation.</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grpSp>
        <p:nvGrpSpPr>
          <p:cNvPr id="472" name="Google Shape;472;p44"/>
          <p:cNvGrpSpPr/>
          <p:nvPr/>
        </p:nvGrpSpPr>
        <p:grpSpPr>
          <a:xfrm>
            <a:off x="345449" y="598750"/>
            <a:ext cx="5272799" cy="4063774"/>
            <a:chOff x="345449" y="598750"/>
            <a:chExt cx="5272799" cy="4063774"/>
          </a:xfrm>
        </p:grpSpPr>
        <p:grpSp>
          <p:nvGrpSpPr>
            <p:cNvPr id="473" name="Google Shape;473;p44"/>
            <p:cNvGrpSpPr/>
            <p:nvPr/>
          </p:nvGrpSpPr>
          <p:grpSpPr>
            <a:xfrm>
              <a:off x="345449" y="598750"/>
              <a:ext cx="5272799" cy="4063774"/>
              <a:chOff x="345449" y="598750"/>
              <a:chExt cx="5272799" cy="4063774"/>
            </a:xfrm>
          </p:grpSpPr>
          <p:pic>
            <p:nvPicPr>
              <p:cNvPr id="474" name="Google Shape;474;p44"/>
              <p:cNvPicPr preferRelativeResize="0"/>
              <p:nvPr/>
            </p:nvPicPr>
            <p:blipFill rotWithShape="1">
              <a:blip r:embed="rId3">
                <a:alphaModFix/>
              </a:blip>
              <a:srcRect b="0" l="0" r="0" t="3493"/>
              <a:stretch/>
            </p:blipFill>
            <p:spPr>
              <a:xfrm>
                <a:off x="345449" y="852650"/>
                <a:ext cx="5272799" cy="3809874"/>
              </a:xfrm>
              <a:prstGeom prst="rect">
                <a:avLst/>
              </a:prstGeom>
              <a:noFill/>
              <a:ln>
                <a:noFill/>
              </a:ln>
            </p:spPr>
          </p:pic>
          <p:sp>
            <p:nvSpPr>
              <p:cNvPr id="475" name="Google Shape;475;p44"/>
              <p:cNvSpPr txBox="1"/>
              <p:nvPr/>
            </p:nvSpPr>
            <p:spPr>
              <a:xfrm>
                <a:off x="1436331" y="598750"/>
                <a:ext cx="3699900" cy="328500"/>
              </a:xfrm>
              <a:prstGeom prst="rect">
                <a:avLst/>
              </a:prstGeom>
              <a:noFill/>
              <a:ln>
                <a:noFill/>
              </a:ln>
            </p:spPr>
            <p:txBody>
              <a:bodyPr anchorCtr="0" anchor="t" bIns="89300" lIns="89300" spcFirstLastPara="1" rIns="89300" wrap="square" tIns="89300">
                <a:spAutoFit/>
              </a:bodyPr>
              <a:lstStyle/>
              <a:p>
                <a:pPr indent="0" lvl="0" marL="0" rtl="0" algn="ctr">
                  <a:spcBef>
                    <a:spcPts val="0"/>
                  </a:spcBef>
                  <a:spcAft>
                    <a:spcPts val="0"/>
                  </a:spcAft>
                  <a:buNone/>
                </a:pPr>
                <a:r>
                  <a:rPr b="1" lang="en" sz="962">
                    <a:latin typeface="IBM Plex Sans"/>
                    <a:ea typeface="IBM Plex Sans"/>
                    <a:cs typeface="IBM Plex Sans"/>
                    <a:sym typeface="IBM Plex Sans"/>
                  </a:rPr>
                  <a:t>Principal Component Analysis of PDADP Genes</a:t>
                </a:r>
                <a:endParaRPr b="1" sz="962">
                  <a:latin typeface="IBM Plex Sans"/>
                  <a:ea typeface="IBM Plex Sans"/>
                  <a:cs typeface="IBM Plex Sans"/>
                  <a:sym typeface="IBM Plex Sans"/>
                </a:endParaRPr>
              </a:p>
            </p:txBody>
          </p:sp>
        </p:grpSp>
        <p:sp>
          <p:nvSpPr>
            <p:cNvPr id="476" name="Google Shape;476;p44"/>
            <p:cNvSpPr txBox="1"/>
            <p:nvPr/>
          </p:nvSpPr>
          <p:spPr>
            <a:xfrm>
              <a:off x="4572004" y="927250"/>
              <a:ext cx="993300" cy="503700"/>
            </a:xfrm>
            <a:prstGeom prst="rect">
              <a:avLst/>
            </a:prstGeom>
            <a:noFill/>
            <a:ln>
              <a:noFill/>
            </a:ln>
          </p:spPr>
          <p:txBody>
            <a:bodyPr anchorCtr="0" anchor="t" bIns="89300" lIns="89300" spcFirstLastPara="1" rIns="89300" wrap="square" tIns="89300">
              <a:spAutoFit/>
            </a:bodyPr>
            <a:lstStyle/>
            <a:p>
              <a:pPr indent="0" lvl="0" marL="0" rtl="0" algn="r">
                <a:spcBef>
                  <a:spcPts val="0"/>
                </a:spcBef>
                <a:spcAft>
                  <a:spcPts val="0"/>
                </a:spcAft>
                <a:buNone/>
              </a:pPr>
              <a:r>
                <a:rPr b="1" lang="en" sz="700">
                  <a:latin typeface="IBM Plex Sans"/>
                  <a:ea typeface="IBM Plex Sans"/>
                  <a:cs typeface="IBM Plex Sans"/>
                  <a:sym typeface="IBM Plex Sans"/>
                </a:rPr>
                <a:t>PC1: 69.04%</a:t>
              </a:r>
              <a:endParaRPr b="1" sz="700">
                <a:latin typeface="IBM Plex Sans"/>
                <a:ea typeface="IBM Plex Sans"/>
                <a:cs typeface="IBM Plex Sans"/>
                <a:sym typeface="IBM Plex Sans"/>
              </a:endParaRPr>
            </a:p>
            <a:p>
              <a:pPr indent="0" lvl="0" marL="0" rtl="0" algn="r">
                <a:spcBef>
                  <a:spcPts val="0"/>
                </a:spcBef>
                <a:spcAft>
                  <a:spcPts val="0"/>
                </a:spcAft>
                <a:buNone/>
              </a:pPr>
              <a:r>
                <a:rPr b="1" lang="en" sz="700">
                  <a:latin typeface="IBM Plex Sans"/>
                  <a:ea typeface="IBM Plex Sans"/>
                  <a:cs typeface="IBM Plex Sans"/>
                  <a:sym typeface="IBM Plex Sans"/>
                </a:rPr>
                <a:t>PC2: 28.10%</a:t>
              </a:r>
              <a:endParaRPr b="1" sz="700">
                <a:latin typeface="IBM Plex Sans"/>
                <a:ea typeface="IBM Plex Sans"/>
                <a:cs typeface="IBM Plex Sans"/>
                <a:sym typeface="IBM Plex Sans"/>
              </a:endParaRPr>
            </a:p>
            <a:p>
              <a:pPr indent="0" lvl="0" marL="0" rtl="0" algn="r">
                <a:spcBef>
                  <a:spcPts val="0"/>
                </a:spcBef>
                <a:spcAft>
                  <a:spcPts val="0"/>
                </a:spcAft>
                <a:buNone/>
              </a:pPr>
              <a:r>
                <a:rPr b="1" lang="en" sz="700">
                  <a:latin typeface="IBM Plex Sans"/>
                  <a:ea typeface="IBM Plex Sans"/>
                  <a:cs typeface="IBM Plex Sans"/>
                  <a:sym typeface="IBM Plex Sans"/>
                </a:rPr>
                <a:t>Total: 97.14%</a:t>
              </a:r>
              <a:endParaRPr b="1" sz="700">
                <a:latin typeface="IBM Plex Sans"/>
                <a:ea typeface="IBM Plex Sans"/>
                <a:cs typeface="IBM Plex Sans"/>
                <a:sym typeface="IBM Plex Sans"/>
              </a:endParaRPr>
            </a:p>
          </p:txBody>
        </p:sp>
      </p:grpSp>
      <p:sp>
        <p:nvSpPr>
          <p:cNvPr id="477" name="Google Shape;47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478" name="Google Shape;478;p44"/>
          <p:cNvCxnSpPr/>
          <p:nvPr/>
        </p:nvCxnSpPr>
        <p:spPr>
          <a:xfrm flipH="1">
            <a:off x="898425" y="1791475"/>
            <a:ext cx="537900" cy="542700"/>
          </a:xfrm>
          <a:prstGeom prst="straightConnector1">
            <a:avLst/>
          </a:prstGeom>
          <a:noFill/>
          <a:ln cap="flat" cmpd="sng" w="38100">
            <a:solidFill>
              <a:srgbClr val="FF0000"/>
            </a:solidFill>
            <a:prstDash val="solid"/>
            <a:round/>
            <a:headEnd len="med" w="med" type="none"/>
            <a:tailEnd len="med" w="med" type="triangle"/>
          </a:ln>
        </p:spPr>
      </p:cxnSp>
      <p:sp>
        <p:nvSpPr>
          <p:cNvPr id="479" name="Google Shape;479;p44"/>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5"/>
          <p:cNvSpPr txBox="1"/>
          <p:nvPr/>
        </p:nvSpPr>
        <p:spPr>
          <a:xfrm>
            <a:off x="385600" y="172350"/>
            <a:ext cx="85812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Do Antigen Processing Genes Correlate with our PDADP genes?</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p:txBody>
      </p:sp>
      <p:sp>
        <p:nvSpPr>
          <p:cNvPr id="485" name="Google Shape;485;p45"/>
          <p:cNvSpPr txBox="1"/>
          <p:nvPr/>
        </p:nvSpPr>
        <p:spPr>
          <a:xfrm>
            <a:off x="5639500" y="1059000"/>
            <a:ext cx="3369000" cy="325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Inclusion of </a:t>
            </a:r>
            <a:r>
              <a:rPr b="1" lang="en">
                <a:solidFill>
                  <a:schemeClr val="dk1"/>
                </a:solidFill>
                <a:latin typeface="IBM Plex Sans"/>
                <a:ea typeface="IBM Plex Sans"/>
                <a:cs typeface="IBM Plex Sans"/>
                <a:sym typeface="IBM Plex Sans"/>
              </a:rPr>
              <a:t>a</a:t>
            </a:r>
            <a:r>
              <a:rPr lang="en">
                <a:solidFill>
                  <a:schemeClr val="dk1"/>
                </a:solidFill>
                <a:latin typeface="IBM Plex Sans"/>
                <a:ea typeface="IBM Plex Sans"/>
                <a:cs typeface="IBM Plex Sans"/>
                <a:sym typeface="IBM Plex Sans"/>
              </a:rPr>
              <a:t>ntigen </a:t>
            </a:r>
            <a:r>
              <a:rPr b="1" lang="en">
                <a:solidFill>
                  <a:schemeClr val="dk1"/>
                </a:solidFill>
                <a:latin typeface="IBM Plex Sans"/>
                <a:ea typeface="IBM Plex Sans"/>
                <a:cs typeface="IBM Plex Sans"/>
                <a:sym typeface="IBM Plex Sans"/>
              </a:rPr>
              <a:t>p</a:t>
            </a:r>
            <a:r>
              <a:rPr lang="en">
                <a:solidFill>
                  <a:schemeClr val="dk1"/>
                </a:solidFill>
                <a:latin typeface="IBM Plex Sans"/>
                <a:ea typeface="IBM Plex Sans"/>
                <a:cs typeface="IBM Plex Sans"/>
                <a:sym typeface="IBM Plex Sans"/>
              </a:rPr>
              <a:t>rocessing </a:t>
            </a:r>
            <a:r>
              <a:rPr b="1" lang="en">
                <a:solidFill>
                  <a:schemeClr val="dk1"/>
                </a:solidFill>
                <a:latin typeface="IBM Plex Sans"/>
                <a:ea typeface="IBM Plex Sans"/>
                <a:cs typeface="IBM Plex Sans"/>
                <a:sym typeface="IBM Plex Sans"/>
              </a:rPr>
              <a:t>g</a:t>
            </a:r>
            <a:r>
              <a:rPr lang="en">
                <a:solidFill>
                  <a:schemeClr val="dk1"/>
                </a:solidFill>
                <a:latin typeface="IBM Plex Sans"/>
                <a:ea typeface="IBM Plex Sans"/>
                <a:cs typeface="IBM Plex Sans"/>
                <a:sym typeface="IBM Plex Sans"/>
              </a:rPr>
              <a:t>enes (APGs) reveals strong clustering of majority of APGs.</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Some PDADPs show greater correlation with poorly clustered APGs (Cd48, Vcam1).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grpSp>
        <p:nvGrpSpPr>
          <p:cNvPr id="486" name="Google Shape;486;p45"/>
          <p:cNvGrpSpPr/>
          <p:nvPr/>
        </p:nvGrpSpPr>
        <p:grpSpPr>
          <a:xfrm>
            <a:off x="345450" y="626100"/>
            <a:ext cx="5272799" cy="4036431"/>
            <a:chOff x="345450" y="626100"/>
            <a:chExt cx="5272799" cy="4036431"/>
          </a:xfrm>
        </p:grpSpPr>
        <p:grpSp>
          <p:nvGrpSpPr>
            <p:cNvPr id="487" name="Google Shape;487;p45"/>
            <p:cNvGrpSpPr/>
            <p:nvPr/>
          </p:nvGrpSpPr>
          <p:grpSpPr>
            <a:xfrm>
              <a:off x="345450" y="626100"/>
              <a:ext cx="5272799" cy="4036431"/>
              <a:chOff x="345450" y="626100"/>
              <a:chExt cx="5272799" cy="4036431"/>
            </a:xfrm>
          </p:grpSpPr>
          <p:sp>
            <p:nvSpPr>
              <p:cNvPr id="488" name="Google Shape;488;p45"/>
              <p:cNvSpPr txBox="1"/>
              <p:nvPr/>
            </p:nvSpPr>
            <p:spPr>
              <a:xfrm>
                <a:off x="1028199" y="626100"/>
                <a:ext cx="4115700" cy="461100"/>
              </a:xfrm>
              <a:prstGeom prst="rect">
                <a:avLst/>
              </a:prstGeom>
              <a:noFill/>
              <a:ln>
                <a:noFill/>
              </a:ln>
            </p:spPr>
            <p:txBody>
              <a:bodyPr anchorCtr="0" anchor="t" bIns="89300" lIns="89300" spcFirstLastPara="1" rIns="89300" wrap="square" tIns="89300">
                <a:spAutoFit/>
              </a:bodyPr>
              <a:lstStyle/>
              <a:p>
                <a:pPr indent="0" lvl="0" marL="0" rtl="0" algn="ctr">
                  <a:spcBef>
                    <a:spcPts val="0"/>
                  </a:spcBef>
                  <a:spcAft>
                    <a:spcPts val="0"/>
                  </a:spcAft>
                  <a:buNone/>
                </a:pPr>
                <a:r>
                  <a:rPr b="1" lang="en" sz="861">
                    <a:latin typeface="IBM Plex Sans"/>
                    <a:ea typeface="IBM Plex Sans"/>
                    <a:cs typeface="IBM Plex Sans"/>
                    <a:sym typeface="IBM Plex Sans"/>
                  </a:rPr>
                  <a:t>Principal Component Analysis of PDADP and Antigen Processing Genes</a:t>
                </a:r>
                <a:endParaRPr b="1" sz="861">
                  <a:latin typeface="IBM Plex Sans"/>
                  <a:ea typeface="IBM Plex Sans"/>
                  <a:cs typeface="IBM Plex Sans"/>
                  <a:sym typeface="IBM Plex Sans"/>
                </a:endParaRPr>
              </a:p>
              <a:p>
                <a:pPr indent="0" lvl="0" marL="0" rtl="0" algn="ctr">
                  <a:spcBef>
                    <a:spcPts val="0"/>
                  </a:spcBef>
                  <a:spcAft>
                    <a:spcPts val="0"/>
                  </a:spcAft>
                  <a:buNone/>
                </a:pPr>
                <a:r>
                  <a:t/>
                </a:r>
                <a:endParaRPr b="1" sz="962">
                  <a:latin typeface="IBM Plex Sans"/>
                  <a:ea typeface="IBM Plex Sans"/>
                  <a:cs typeface="IBM Plex Sans"/>
                  <a:sym typeface="IBM Plex Sans"/>
                </a:endParaRPr>
              </a:p>
            </p:txBody>
          </p:sp>
          <p:pic>
            <p:nvPicPr>
              <p:cNvPr id="489" name="Google Shape;489;p45"/>
              <p:cNvPicPr preferRelativeResize="0"/>
              <p:nvPr/>
            </p:nvPicPr>
            <p:blipFill rotWithShape="1">
              <a:blip r:embed="rId3">
                <a:alphaModFix/>
              </a:blip>
              <a:srcRect b="0" l="0" r="0" t="3753"/>
              <a:stretch/>
            </p:blipFill>
            <p:spPr>
              <a:xfrm>
                <a:off x="345450" y="863100"/>
                <a:ext cx="5272799" cy="3799431"/>
              </a:xfrm>
              <a:prstGeom prst="rect">
                <a:avLst/>
              </a:prstGeom>
              <a:noFill/>
              <a:ln>
                <a:noFill/>
              </a:ln>
            </p:spPr>
          </p:pic>
        </p:grpSp>
        <p:sp>
          <p:nvSpPr>
            <p:cNvPr id="490" name="Google Shape;490;p45"/>
            <p:cNvSpPr txBox="1"/>
            <p:nvPr/>
          </p:nvSpPr>
          <p:spPr>
            <a:xfrm>
              <a:off x="4572004" y="927250"/>
              <a:ext cx="993300" cy="503700"/>
            </a:xfrm>
            <a:prstGeom prst="rect">
              <a:avLst/>
            </a:prstGeom>
            <a:noFill/>
            <a:ln>
              <a:noFill/>
            </a:ln>
          </p:spPr>
          <p:txBody>
            <a:bodyPr anchorCtr="0" anchor="t" bIns="89300" lIns="89300" spcFirstLastPara="1" rIns="89300" wrap="square" tIns="89300">
              <a:spAutoFit/>
            </a:bodyPr>
            <a:lstStyle/>
            <a:p>
              <a:pPr indent="0" lvl="0" marL="0" rtl="0" algn="r">
                <a:spcBef>
                  <a:spcPts val="0"/>
                </a:spcBef>
                <a:spcAft>
                  <a:spcPts val="0"/>
                </a:spcAft>
                <a:buNone/>
              </a:pPr>
              <a:r>
                <a:rPr b="1" lang="en" sz="700">
                  <a:latin typeface="IBM Plex Sans"/>
                  <a:ea typeface="IBM Plex Sans"/>
                  <a:cs typeface="IBM Plex Sans"/>
                  <a:sym typeface="IBM Plex Sans"/>
                </a:rPr>
                <a:t>PC1: 69.04%</a:t>
              </a:r>
              <a:endParaRPr b="1" sz="700">
                <a:latin typeface="IBM Plex Sans"/>
                <a:ea typeface="IBM Plex Sans"/>
                <a:cs typeface="IBM Plex Sans"/>
                <a:sym typeface="IBM Plex Sans"/>
              </a:endParaRPr>
            </a:p>
            <a:p>
              <a:pPr indent="0" lvl="0" marL="0" rtl="0" algn="r">
                <a:spcBef>
                  <a:spcPts val="0"/>
                </a:spcBef>
                <a:spcAft>
                  <a:spcPts val="0"/>
                </a:spcAft>
                <a:buNone/>
              </a:pPr>
              <a:r>
                <a:rPr b="1" lang="en" sz="700">
                  <a:latin typeface="IBM Plex Sans"/>
                  <a:ea typeface="IBM Plex Sans"/>
                  <a:cs typeface="IBM Plex Sans"/>
                  <a:sym typeface="IBM Plex Sans"/>
                </a:rPr>
                <a:t>PC2: 28.10%</a:t>
              </a:r>
              <a:endParaRPr b="1" sz="700">
                <a:latin typeface="IBM Plex Sans"/>
                <a:ea typeface="IBM Plex Sans"/>
                <a:cs typeface="IBM Plex Sans"/>
                <a:sym typeface="IBM Plex Sans"/>
              </a:endParaRPr>
            </a:p>
            <a:p>
              <a:pPr indent="0" lvl="0" marL="0" rtl="0" algn="r">
                <a:spcBef>
                  <a:spcPts val="0"/>
                </a:spcBef>
                <a:spcAft>
                  <a:spcPts val="0"/>
                </a:spcAft>
                <a:buNone/>
              </a:pPr>
              <a:r>
                <a:rPr b="1" lang="en" sz="700">
                  <a:latin typeface="IBM Plex Sans"/>
                  <a:ea typeface="IBM Plex Sans"/>
                  <a:cs typeface="IBM Plex Sans"/>
                  <a:sym typeface="IBM Plex Sans"/>
                </a:rPr>
                <a:t>Total: 97.14%</a:t>
              </a:r>
              <a:endParaRPr b="1" sz="700">
                <a:latin typeface="IBM Plex Sans"/>
                <a:ea typeface="IBM Plex Sans"/>
                <a:cs typeface="IBM Plex Sans"/>
                <a:sym typeface="IBM Plex Sans"/>
              </a:endParaRPr>
            </a:p>
          </p:txBody>
        </p:sp>
      </p:grpSp>
      <p:sp>
        <p:nvSpPr>
          <p:cNvPr id="491" name="Google Shape;49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45"/>
          <p:cNvSpPr/>
          <p:nvPr/>
        </p:nvSpPr>
        <p:spPr>
          <a:xfrm>
            <a:off x="4372625" y="2008675"/>
            <a:ext cx="1051200" cy="11994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493" name="Google Shape;493;p45"/>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6"/>
          <p:cNvSpPr txBox="1"/>
          <p:nvPr/>
        </p:nvSpPr>
        <p:spPr>
          <a:xfrm>
            <a:off x="385600" y="172350"/>
            <a:ext cx="85143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PDADP Gene Clusters Correlate with APGs Differently</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p:txBody>
      </p:sp>
      <p:sp>
        <p:nvSpPr>
          <p:cNvPr id="499" name="Google Shape;499;p46"/>
          <p:cNvSpPr txBox="1"/>
          <p:nvPr/>
        </p:nvSpPr>
        <p:spPr>
          <a:xfrm>
            <a:off x="6125875" y="1053250"/>
            <a:ext cx="2901000" cy="325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Heatmap analysis of distances between PDADPs and APGs reveal cluster dependent correlation.</a:t>
            </a:r>
            <a:endParaRPr>
              <a:solidFill>
                <a:schemeClr val="dk1"/>
              </a:solidFill>
              <a:latin typeface="IBM Plex Sans"/>
              <a:ea typeface="IBM Plex Sans"/>
              <a:cs typeface="IBM Plex Sans"/>
              <a:sym typeface="IBM Plex Sans"/>
            </a:endParaRPr>
          </a:p>
          <a:p>
            <a:pPr indent="0" lvl="0" marL="457200" rtl="0" algn="l">
              <a:lnSpc>
                <a:spcPct val="115000"/>
              </a:lnSpc>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grpSp>
        <p:nvGrpSpPr>
          <p:cNvPr id="500" name="Google Shape;500;p46"/>
          <p:cNvGrpSpPr/>
          <p:nvPr/>
        </p:nvGrpSpPr>
        <p:grpSpPr>
          <a:xfrm>
            <a:off x="33398" y="818850"/>
            <a:ext cx="6266240" cy="3859924"/>
            <a:chOff x="33398" y="818850"/>
            <a:chExt cx="6266240" cy="3859924"/>
          </a:xfrm>
        </p:grpSpPr>
        <p:pic>
          <p:nvPicPr>
            <p:cNvPr id="501" name="Google Shape;501;p46"/>
            <p:cNvPicPr preferRelativeResize="0"/>
            <p:nvPr/>
          </p:nvPicPr>
          <p:blipFill>
            <a:blip r:embed="rId3">
              <a:alphaModFix/>
            </a:blip>
            <a:stretch>
              <a:fillRect/>
            </a:stretch>
          </p:blipFill>
          <p:spPr>
            <a:xfrm rot="-5400000">
              <a:off x="-358552" y="2052923"/>
              <a:ext cx="1306476" cy="522577"/>
            </a:xfrm>
            <a:prstGeom prst="rect">
              <a:avLst/>
            </a:prstGeom>
            <a:noFill/>
            <a:ln>
              <a:noFill/>
            </a:ln>
          </p:spPr>
        </p:pic>
        <p:sp>
          <p:nvSpPr>
            <p:cNvPr id="502" name="Google Shape;502;p46"/>
            <p:cNvSpPr txBox="1"/>
            <p:nvPr/>
          </p:nvSpPr>
          <p:spPr>
            <a:xfrm rot="-5400000">
              <a:off x="1415125" y="4100686"/>
              <a:ext cx="8373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H1-DMb2</a:t>
              </a:r>
              <a:endParaRPr b="1" sz="961">
                <a:latin typeface="IBM Plex Sans"/>
                <a:ea typeface="IBM Plex Sans"/>
                <a:cs typeface="IBM Plex Sans"/>
                <a:sym typeface="IBM Plex Sans"/>
              </a:endParaRPr>
            </a:p>
          </p:txBody>
        </p:sp>
        <p:sp>
          <p:nvSpPr>
            <p:cNvPr id="503" name="Google Shape;503;p46"/>
            <p:cNvSpPr txBox="1"/>
            <p:nvPr/>
          </p:nvSpPr>
          <p:spPr>
            <a:xfrm rot="-5400000">
              <a:off x="1052927" y="3964620"/>
              <a:ext cx="6843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CD48</a:t>
              </a:r>
              <a:endParaRPr b="1" sz="961">
                <a:latin typeface="IBM Plex Sans"/>
                <a:ea typeface="IBM Plex Sans"/>
                <a:cs typeface="IBM Plex Sans"/>
                <a:sym typeface="IBM Plex Sans"/>
              </a:endParaRPr>
            </a:p>
          </p:txBody>
        </p:sp>
        <p:sp>
          <p:nvSpPr>
            <p:cNvPr id="504" name="Google Shape;504;p46"/>
            <p:cNvSpPr txBox="1"/>
            <p:nvPr/>
          </p:nvSpPr>
          <p:spPr>
            <a:xfrm rot="-5400000">
              <a:off x="1921704" y="4138780"/>
              <a:ext cx="6840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Vcam1</a:t>
              </a:r>
              <a:endParaRPr b="1" sz="961">
                <a:latin typeface="IBM Plex Sans"/>
                <a:ea typeface="IBM Plex Sans"/>
                <a:cs typeface="IBM Plex Sans"/>
                <a:sym typeface="IBM Plex Sans"/>
              </a:endParaRPr>
            </a:p>
          </p:txBody>
        </p:sp>
        <p:sp>
          <p:nvSpPr>
            <p:cNvPr id="505" name="Google Shape;505;p46"/>
            <p:cNvSpPr txBox="1"/>
            <p:nvPr/>
          </p:nvSpPr>
          <p:spPr>
            <a:xfrm rot="-5400000">
              <a:off x="2351636" y="393605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Itgb2</a:t>
              </a:r>
              <a:endParaRPr b="1" sz="961">
                <a:latin typeface="IBM Plex Sans"/>
                <a:ea typeface="IBM Plex Sans"/>
                <a:cs typeface="IBM Plex Sans"/>
                <a:sym typeface="IBM Plex Sans"/>
              </a:endParaRPr>
            </a:p>
          </p:txBody>
        </p:sp>
        <p:cxnSp>
          <p:nvCxnSpPr>
            <p:cNvPr id="506" name="Google Shape;506;p46"/>
            <p:cNvCxnSpPr/>
            <p:nvPr/>
          </p:nvCxnSpPr>
          <p:spPr>
            <a:xfrm rot="10800000">
              <a:off x="1146950" y="2387675"/>
              <a:ext cx="8100" cy="1563900"/>
            </a:xfrm>
            <a:prstGeom prst="straightConnector1">
              <a:avLst/>
            </a:prstGeom>
            <a:noFill/>
            <a:ln cap="flat" cmpd="sng" w="38100">
              <a:solidFill>
                <a:srgbClr val="F1C232"/>
              </a:solidFill>
              <a:prstDash val="solid"/>
              <a:round/>
              <a:headEnd len="med" w="med" type="none"/>
              <a:tailEnd len="med" w="med" type="none"/>
            </a:ln>
          </p:spPr>
        </p:cxnSp>
        <p:cxnSp>
          <p:nvCxnSpPr>
            <p:cNvPr id="507" name="Google Shape;507;p46"/>
            <p:cNvCxnSpPr/>
            <p:nvPr/>
          </p:nvCxnSpPr>
          <p:spPr>
            <a:xfrm>
              <a:off x="1144250" y="938850"/>
              <a:ext cx="2700" cy="1337100"/>
            </a:xfrm>
            <a:prstGeom prst="straightConnector1">
              <a:avLst/>
            </a:prstGeom>
            <a:noFill/>
            <a:ln cap="flat" cmpd="sng" w="38100">
              <a:solidFill>
                <a:srgbClr val="E76A28"/>
              </a:solidFill>
              <a:prstDash val="solid"/>
              <a:round/>
              <a:headEnd len="med" w="med" type="none"/>
              <a:tailEnd len="med" w="med" type="none"/>
            </a:ln>
          </p:spPr>
        </p:cxnSp>
        <p:pic>
          <p:nvPicPr>
            <p:cNvPr id="508" name="Google Shape;508;p46"/>
            <p:cNvPicPr preferRelativeResize="0"/>
            <p:nvPr/>
          </p:nvPicPr>
          <p:blipFill>
            <a:blip r:embed="rId4">
              <a:alphaModFix/>
            </a:blip>
            <a:stretch>
              <a:fillRect/>
            </a:stretch>
          </p:blipFill>
          <p:spPr>
            <a:xfrm>
              <a:off x="5558313" y="818850"/>
              <a:ext cx="741325" cy="2199501"/>
            </a:xfrm>
            <a:prstGeom prst="rect">
              <a:avLst/>
            </a:prstGeom>
            <a:noFill/>
            <a:ln>
              <a:noFill/>
            </a:ln>
          </p:spPr>
        </p:pic>
        <p:pic>
          <p:nvPicPr>
            <p:cNvPr id="509" name="Google Shape;509;p46"/>
            <p:cNvPicPr preferRelativeResize="0"/>
            <p:nvPr/>
          </p:nvPicPr>
          <p:blipFill rotWithShape="1">
            <a:blip r:embed="rId5">
              <a:alphaModFix/>
            </a:blip>
            <a:srcRect b="8212" l="15127" r="3584" t="14603"/>
            <a:stretch/>
          </p:blipFill>
          <p:spPr>
            <a:xfrm>
              <a:off x="1206200" y="878125"/>
              <a:ext cx="4217425" cy="3105274"/>
            </a:xfrm>
            <a:prstGeom prst="rect">
              <a:avLst/>
            </a:prstGeom>
            <a:noFill/>
            <a:ln>
              <a:noFill/>
            </a:ln>
          </p:spPr>
        </p:pic>
        <p:sp>
          <p:nvSpPr>
            <p:cNvPr id="510" name="Google Shape;510;p46"/>
            <p:cNvSpPr txBox="1"/>
            <p:nvPr/>
          </p:nvSpPr>
          <p:spPr>
            <a:xfrm rot="-5400000">
              <a:off x="2761186" y="389970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Tap1</a:t>
              </a:r>
              <a:endParaRPr b="1" sz="961">
                <a:latin typeface="IBM Plex Sans"/>
                <a:ea typeface="IBM Plex Sans"/>
                <a:cs typeface="IBM Plex Sans"/>
                <a:sym typeface="IBM Plex Sans"/>
              </a:endParaRPr>
            </a:p>
          </p:txBody>
        </p:sp>
        <p:sp>
          <p:nvSpPr>
            <p:cNvPr id="511" name="Google Shape;511;p46"/>
            <p:cNvSpPr txBox="1"/>
            <p:nvPr/>
          </p:nvSpPr>
          <p:spPr>
            <a:xfrm rot="-5400000">
              <a:off x="3189811" y="393605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Cd74</a:t>
              </a:r>
              <a:endParaRPr b="1" sz="961">
                <a:latin typeface="IBM Plex Sans"/>
                <a:ea typeface="IBM Plex Sans"/>
                <a:cs typeface="IBM Plex Sans"/>
                <a:sym typeface="IBM Plex Sans"/>
              </a:endParaRPr>
            </a:p>
          </p:txBody>
        </p:sp>
        <p:sp>
          <p:nvSpPr>
            <p:cNvPr id="512" name="Google Shape;512;p46"/>
            <p:cNvSpPr txBox="1"/>
            <p:nvPr/>
          </p:nvSpPr>
          <p:spPr>
            <a:xfrm rot="-5400000">
              <a:off x="3618436" y="405910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H2-Eb1</a:t>
              </a:r>
              <a:endParaRPr b="1" sz="961">
                <a:latin typeface="IBM Plex Sans"/>
                <a:ea typeface="IBM Plex Sans"/>
                <a:cs typeface="IBM Plex Sans"/>
                <a:sym typeface="IBM Plex Sans"/>
              </a:endParaRPr>
            </a:p>
          </p:txBody>
        </p:sp>
        <p:sp>
          <p:nvSpPr>
            <p:cNvPr id="513" name="Google Shape;513;p46"/>
            <p:cNvSpPr txBox="1"/>
            <p:nvPr/>
          </p:nvSpPr>
          <p:spPr>
            <a:xfrm rot="-5400000">
              <a:off x="4003023" y="4024030"/>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H2-Aa</a:t>
              </a:r>
              <a:endParaRPr b="1" sz="961">
                <a:latin typeface="IBM Plex Sans"/>
                <a:ea typeface="IBM Plex Sans"/>
                <a:cs typeface="IBM Plex Sans"/>
                <a:sym typeface="IBM Plex Sans"/>
              </a:endParaRPr>
            </a:p>
          </p:txBody>
        </p:sp>
        <p:sp>
          <p:nvSpPr>
            <p:cNvPr id="514" name="Google Shape;514;p46"/>
            <p:cNvSpPr txBox="1"/>
            <p:nvPr/>
          </p:nvSpPr>
          <p:spPr>
            <a:xfrm rot="-5400000">
              <a:off x="4457898" y="3936055"/>
              <a:ext cx="6840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Tap2</a:t>
              </a:r>
              <a:endParaRPr b="1" sz="961">
                <a:latin typeface="IBM Plex Sans"/>
                <a:ea typeface="IBM Plex Sans"/>
                <a:cs typeface="IBM Plex Sans"/>
                <a:sym typeface="IBM Plex Sans"/>
              </a:endParaRPr>
            </a:p>
          </p:txBody>
        </p:sp>
        <p:sp>
          <p:nvSpPr>
            <p:cNvPr id="515" name="Google Shape;515;p46"/>
            <p:cNvSpPr txBox="1"/>
            <p:nvPr/>
          </p:nvSpPr>
          <p:spPr>
            <a:xfrm rot="-5400000">
              <a:off x="4828850" y="4138774"/>
              <a:ext cx="770400" cy="309600"/>
            </a:xfrm>
            <a:prstGeom prst="rect">
              <a:avLst/>
            </a:prstGeom>
            <a:noFill/>
            <a:ln>
              <a:noFill/>
            </a:ln>
          </p:spPr>
          <p:txBody>
            <a:bodyPr anchorCtr="0" anchor="t" bIns="79950" lIns="79950" spcFirstLastPara="1" rIns="79950" wrap="square" tIns="79950">
              <a:spAutoFit/>
            </a:bodyPr>
            <a:lstStyle/>
            <a:p>
              <a:pPr indent="0" lvl="0" marL="0" rtl="0" algn="l">
                <a:spcBef>
                  <a:spcPts val="0"/>
                </a:spcBef>
                <a:spcAft>
                  <a:spcPts val="0"/>
                </a:spcAft>
                <a:buNone/>
              </a:pPr>
              <a:r>
                <a:rPr b="1" lang="en" sz="961">
                  <a:latin typeface="IBM Plex Sans"/>
                  <a:ea typeface="IBM Plex Sans"/>
                  <a:cs typeface="IBM Plex Sans"/>
                  <a:sym typeface="IBM Plex Sans"/>
                </a:rPr>
                <a:t>H2-DMb1</a:t>
              </a:r>
              <a:endParaRPr b="1" sz="961">
                <a:latin typeface="IBM Plex Sans"/>
                <a:ea typeface="IBM Plex Sans"/>
                <a:cs typeface="IBM Plex Sans"/>
                <a:sym typeface="IBM Plex Sans"/>
              </a:endParaRPr>
            </a:p>
          </p:txBody>
        </p:sp>
        <p:sp>
          <p:nvSpPr>
            <p:cNvPr id="516" name="Google Shape;516;p46"/>
            <p:cNvSpPr txBox="1"/>
            <p:nvPr/>
          </p:nvSpPr>
          <p:spPr>
            <a:xfrm>
              <a:off x="470752" y="3712495"/>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Vim</a:t>
              </a:r>
              <a:endParaRPr b="1" sz="961">
                <a:latin typeface="IBM Plex Sans"/>
                <a:ea typeface="IBM Plex Sans"/>
                <a:cs typeface="IBM Plex Sans"/>
                <a:sym typeface="IBM Plex Sans"/>
              </a:endParaRPr>
            </a:p>
          </p:txBody>
        </p:sp>
        <p:sp>
          <p:nvSpPr>
            <p:cNvPr id="517" name="Google Shape;517;p46"/>
            <p:cNvSpPr txBox="1"/>
            <p:nvPr/>
          </p:nvSpPr>
          <p:spPr>
            <a:xfrm>
              <a:off x="470752" y="3481820"/>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Tpi1</a:t>
              </a:r>
              <a:endParaRPr b="1" sz="961">
                <a:latin typeface="IBM Plex Sans"/>
                <a:ea typeface="IBM Plex Sans"/>
                <a:cs typeface="IBM Plex Sans"/>
                <a:sym typeface="IBM Plex Sans"/>
              </a:endParaRPr>
            </a:p>
          </p:txBody>
        </p:sp>
        <p:sp>
          <p:nvSpPr>
            <p:cNvPr id="518" name="Google Shape;518;p46"/>
            <p:cNvSpPr txBox="1"/>
            <p:nvPr/>
          </p:nvSpPr>
          <p:spPr>
            <a:xfrm>
              <a:off x="470752" y="3237345"/>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Pkm</a:t>
              </a:r>
              <a:endParaRPr b="1" sz="961">
                <a:latin typeface="IBM Plex Sans"/>
                <a:ea typeface="IBM Plex Sans"/>
                <a:cs typeface="IBM Plex Sans"/>
                <a:sym typeface="IBM Plex Sans"/>
              </a:endParaRPr>
            </a:p>
          </p:txBody>
        </p:sp>
        <p:sp>
          <p:nvSpPr>
            <p:cNvPr id="519" name="Google Shape;519;p46"/>
            <p:cNvSpPr txBox="1"/>
            <p:nvPr/>
          </p:nvSpPr>
          <p:spPr>
            <a:xfrm>
              <a:off x="470752" y="2985970"/>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Gstp1</a:t>
              </a:r>
              <a:endParaRPr b="1" sz="961">
                <a:latin typeface="IBM Plex Sans"/>
                <a:ea typeface="IBM Plex Sans"/>
                <a:cs typeface="IBM Plex Sans"/>
                <a:sym typeface="IBM Plex Sans"/>
              </a:endParaRPr>
            </a:p>
          </p:txBody>
        </p:sp>
        <p:sp>
          <p:nvSpPr>
            <p:cNvPr id="520" name="Google Shape;520;p46"/>
            <p:cNvSpPr txBox="1"/>
            <p:nvPr/>
          </p:nvSpPr>
          <p:spPr>
            <a:xfrm>
              <a:off x="470752" y="2744945"/>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Hspa8</a:t>
              </a:r>
              <a:endParaRPr b="1" sz="961">
                <a:latin typeface="IBM Plex Sans"/>
                <a:ea typeface="IBM Plex Sans"/>
                <a:cs typeface="IBM Plex Sans"/>
                <a:sym typeface="IBM Plex Sans"/>
              </a:endParaRPr>
            </a:p>
          </p:txBody>
        </p:sp>
        <p:sp>
          <p:nvSpPr>
            <p:cNvPr id="521" name="Google Shape;521;p46"/>
            <p:cNvSpPr txBox="1"/>
            <p:nvPr/>
          </p:nvSpPr>
          <p:spPr>
            <a:xfrm>
              <a:off x="470752" y="2490120"/>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Ctsd</a:t>
              </a:r>
              <a:endParaRPr b="1" sz="961">
                <a:latin typeface="IBM Plex Sans"/>
                <a:ea typeface="IBM Plex Sans"/>
                <a:cs typeface="IBM Plex Sans"/>
                <a:sym typeface="IBM Plex Sans"/>
              </a:endParaRPr>
            </a:p>
          </p:txBody>
        </p:sp>
        <p:sp>
          <p:nvSpPr>
            <p:cNvPr id="522" name="Google Shape;522;p46"/>
            <p:cNvSpPr txBox="1"/>
            <p:nvPr/>
          </p:nvSpPr>
          <p:spPr>
            <a:xfrm>
              <a:off x="470752" y="2026758"/>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Snrpb</a:t>
              </a:r>
              <a:endParaRPr b="1" sz="961">
                <a:latin typeface="IBM Plex Sans"/>
                <a:ea typeface="IBM Plex Sans"/>
                <a:cs typeface="IBM Plex Sans"/>
                <a:sym typeface="IBM Plex Sans"/>
              </a:endParaRPr>
            </a:p>
          </p:txBody>
        </p:sp>
        <p:sp>
          <p:nvSpPr>
            <p:cNvPr id="523" name="Google Shape;523;p46"/>
            <p:cNvSpPr txBox="1"/>
            <p:nvPr/>
          </p:nvSpPr>
          <p:spPr>
            <a:xfrm>
              <a:off x="470752" y="1788433"/>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Rack1</a:t>
              </a:r>
              <a:endParaRPr b="1" sz="961">
                <a:latin typeface="IBM Plex Sans"/>
                <a:ea typeface="IBM Plex Sans"/>
                <a:cs typeface="IBM Plex Sans"/>
                <a:sym typeface="IBM Plex Sans"/>
              </a:endParaRPr>
            </a:p>
          </p:txBody>
        </p:sp>
        <p:sp>
          <p:nvSpPr>
            <p:cNvPr id="524" name="Google Shape;524;p46"/>
            <p:cNvSpPr txBox="1"/>
            <p:nvPr/>
          </p:nvSpPr>
          <p:spPr>
            <a:xfrm>
              <a:off x="470752" y="1547408"/>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Rps29</a:t>
              </a:r>
              <a:endParaRPr b="1" sz="961">
                <a:latin typeface="IBM Plex Sans"/>
                <a:ea typeface="IBM Plex Sans"/>
                <a:cs typeface="IBM Plex Sans"/>
                <a:sym typeface="IBM Plex Sans"/>
              </a:endParaRPr>
            </a:p>
          </p:txBody>
        </p:sp>
        <p:sp>
          <p:nvSpPr>
            <p:cNvPr id="525" name="Google Shape;525;p46"/>
            <p:cNvSpPr txBox="1"/>
            <p:nvPr/>
          </p:nvSpPr>
          <p:spPr>
            <a:xfrm>
              <a:off x="470752" y="1296033"/>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Gapdh</a:t>
              </a:r>
              <a:endParaRPr b="1" sz="961">
                <a:latin typeface="IBM Plex Sans"/>
                <a:ea typeface="IBM Plex Sans"/>
                <a:cs typeface="IBM Plex Sans"/>
                <a:sym typeface="IBM Plex Sans"/>
              </a:endParaRPr>
            </a:p>
          </p:txBody>
        </p:sp>
        <p:sp>
          <p:nvSpPr>
            <p:cNvPr id="526" name="Google Shape;526;p46"/>
            <p:cNvSpPr txBox="1"/>
            <p:nvPr/>
          </p:nvSpPr>
          <p:spPr>
            <a:xfrm>
              <a:off x="470752" y="1068058"/>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Snrpf</a:t>
              </a:r>
              <a:endParaRPr b="1" sz="961">
                <a:latin typeface="IBM Plex Sans"/>
                <a:ea typeface="IBM Plex Sans"/>
                <a:cs typeface="IBM Plex Sans"/>
                <a:sym typeface="IBM Plex Sans"/>
              </a:endParaRPr>
            </a:p>
          </p:txBody>
        </p:sp>
        <p:sp>
          <p:nvSpPr>
            <p:cNvPr id="527" name="Google Shape;527;p46"/>
            <p:cNvSpPr txBox="1"/>
            <p:nvPr/>
          </p:nvSpPr>
          <p:spPr>
            <a:xfrm>
              <a:off x="470752" y="837383"/>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Tkt</a:t>
              </a:r>
              <a:endParaRPr b="1" sz="961">
                <a:latin typeface="IBM Plex Sans"/>
                <a:ea typeface="IBM Plex Sans"/>
                <a:cs typeface="IBM Plex Sans"/>
                <a:sym typeface="IBM Plex Sans"/>
              </a:endParaRPr>
            </a:p>
          </p:txBody>
        </p:sp>
        <p:sp>
          <p:nvSpPr>
            <p:cNvPr id="528" name="Google Shape;528;p46"/>
            <p:cNvSpPr txBox="1"/>
            <p:nvPr/>
          </p:nvSpPr>
          <p:spPr>
            <a:xfrm>
              <a:off x="470752" y="2275958"/>
              <a:ext cx="684300" cy="309600"/>
            </a:xfrm>
            <a:prstGeom prst="rect">
              <a:avLst/>
            </a:prstGeom>
            <a:noFill/>
            <a:ln>
              <a:noFill/>
            </a:ln>
          </p:spPr>
          <p:txBody>
            <a:bodyPr anchorCtr="0" anchor="t" bIns="79950" lIns="79950" spcFirstLastPara="1" rIns="79950" wrap="square" tIns="79950">
              <a:spAutoFit/>
            </a:bodyPr>
            <a:lstStyle/>
            <a:p>
              <a:pPr indent="0" lvl="0" marL="0" rtl="0" algn="r">
                <a:spcBef>
                  <a:spcPts val="0"/>
                </a:spcBef>
                <a:spcAft>
                  <a:spcPts val="0"/>
                </a:spcAft>
                <a:buNone/>
              </a:pPr>
              <a:r>
                <a:rPr b="1" lang="en" sz="961">
                  <a:latin typeface="IBM Plex Sans"/>
                  <a:ea typeface="IBM Plex Sans"/>
                  <a:cs typeface="IBM Plex Sans"/>
                  <a:sym typeface="IBM Plex Sans"/>
                </a:rPr>
                <a:t>Eif4a1</a:t>
              </a:r>
              <a:endParaRPr b="1" sz="961">
                <a:latin typeface="IBM Plex Sans"/>
                <a:ea typeface="IBM Plex Sans"/>
                <a:cs typeface="IBM Plex Sans"/>
                <a:sym typeface="IBM Plex Sans"/>
              </a:endParaRPr>
            </a:p>
          </p:txBody>
        </p:sp>
      </p:grpSp>
      <p:sp>
        <p:nvSpPr>
          <p:cNvPr id="529" name="Google Shape;52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0" name="Google Shape;530;p46"/>
          <p:cNvSpPr/>
          <p:nvPr/>
        </p:nvSpPr>
        <p:spPr>
          <a:xfrm>
            <a:off x="1206200" y="2302950"/>
            <a:ext cx="4217400" cy="1680300"/>
          </a:xfrm>
          <a:prstGeom prst="rect">
            <a:avLst/>
          </a:prstGeom>
          <a:noFill/>
          <a:ln cap="flat" cmpd="sng" w="76200">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531" name="Google Shape;531;p46"/>
          <p:cNvSpPr/>
          <p:nvPr/>
        </p:nvSpPr>
        <p:spPr>
          <a:xfrm>
            <a:off x="1206200" y="878125"/>
            <a:ext cx="4217400" cy="1435200"/>
          </a:xfrm>
          <a:prstGeom prst="rect">
            <a:avLst/>
          </a:prstGeom>
          <a:noFill/>
          <a:ln cap="flat" cmpd="sng" w="76200">
            <a:solidFill>
              <a:srgbClr val="E76A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532" name="Google Shape;532;p46"/>
          <p:cNvSpPr txBox="1"/>
          <p:nvPr/>
        </p:nvSpPr>
        <p:spPr>
          <a:xfrm>
            <a:off x="6125875" y="2095125"/>
            <a:ext cx="30000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IBM Plex Sans"/>
              <a:buChar char="-"/>
            </a:pPr>
            <a:r>
              <a:rPr b="1" lang="en">
                <a:solidFill>
                  <a:srgbClr val="FFC800"/>
                </a:solidFill>
                <a:latin typeface="IBM Plex Sans"/>
                <a:ea typeface="IBM Plex Sans"/>
                <a:cs typeface="IBM Plex Sans"/>
                <a:sym typeface="IBM Plex Sans"/>
              </a:rPr>
              <a:t>Cluster 1 genes</a:t>
            </a:r>
            <a:r>
              <a:rPr lang="en">
                <a:solidFill>
                  <a:schemeClr val="dk1"/>
                </a:solidFill>
                <a:latin typeface="IBM Plex Sans"/>
                <a:ea typeface="IBM Plex Sans"/>
                <a:cs typeface="IBM Plex Sans"/>
                <a:sym typeface="IBM Plex Sans"/>
              </a:rPr>
              <a:t> coexpressed with APGs</a:t>
            </a:r>
            <a:endParaRPr/>
          </a:p>
        </p:txBody>
      </p:sp>
      <p:sp>
        <p:nvSpPr>
          <p:cNvPr id="533" name="Google Shape;533;p46"/>
          <p:cNvSpPr txBox="1"/>
          <p:nvPr/>
        </p:nvSpPr>
        <p:spPr>
          <a:xfrm>
            <a:off x="6125875" y="26481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IBM Plex Sans"/>
              <a:buChar char="-"/>
            </a:pPr>
            <a:r>
              <a:rPr b="1" lang="en">
                <a:solidFill>
                  <a:srgbClr val="E76A28"/>
                </a:solidFill>
                <a:latin typeface="IBM Plex Sans"/>
                <a:ea typeface="IBM Plex Sans"/>
                <a:cs typeface="IBM Plex Sans"/>
                <a:sym typeface="IBM Plex Sans"/>
              </a:rPr>
              <a:t>Cluster 2 genes</a:t>
            </a:r>
            <a:r>
              <a:rPr lang="en">
                <a:solidFill>
                  <a:schemeClr val="dk1"/>
                </a:solidFill>
                <a:latin typeface="IBM Plex Sans"/>
                <a:ea typeface="IBM Plex Sans"/>
                <a:cs typeface="IBM Plex Sans"/>
                <a:sym typeface="IBM Plex Sans"/>
              </a:rPr>
              <a:t> do not.</a:t>
            </a:r>
            <a:endParaRPr>
              <a:solidFill>
                <a:schemeClr val="dk1"/>
              </a:solidFill>
              <a:latin typeface="IBM Plex Sans"/>
              <a:ea typeface="IBM Plex Sans"/>
              <a:cs typeface="IBM Plex Sans"/>
              <a:sym typeface="IBM Plex Sans"/>
            </a:endParaRPr>
          </a:p>
        </p:txBody>
      </p:sp>
      <p:sp>
        <p:nvSpPr>
          <p:cNvPr id="534" name="Google Shape;534;p46"/>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7"/>
          <p:cNvSpPr txBox="1"/>
          <p:nvPr/>
        </p:nvSpPr>
        <p:spPr>
          <a:xfrm>
            <a:off x="281400" y="172350"/>
            <a:ext cx="85812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Do PDADP Genes Show Cell Type Specificity?</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p:txBody>
      </p:sp>
      <p:sp>
        <p:nvSpPr>
          <p:cNvPr id="540" name="Google Shape;540;p47"/>
          <p:cNvSpPr txBox="1"/>
          <p:nvPr/>
        </p:nvSpPr>
        <p:spPr>
          <a:xfrm>
            <a:off x="5444425" y="1059000"/>
            <a:ext cx="3598500" cy="325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To understand whether PDADPs show cell type </a:t>
            </a:r>
            <a:r>
              <a:rPr lang="en">
                <a:solidFill>
                  <a:schemeClr val="dk1"/>
                </a:solidFill>
                <a:latin typeface="IBM Plex Sans"/>
                <a:ea typeface="IBM Plex Sans"/>
                <a:cs typeface="IBM Plex Sans"/>
                <a:sym typeface="IBM Plex Sans"/>
              </a:rPr>
              <a:t>specificity, deconvolution</a:t>
            </a:r>
            <a:r>
              <a:rPr lang="en">
                <a:solidFill>
                  <a:schemeClr val="dk1"/>
                </a:solidFill>
                <a:latin typeface="IBM Plex Sans"/>
                <a:ea typeface="IBM Plex Sans"/>
                <a:cs typeface="IBM Plex Sans"/>
                <a:sym typeface="IBM Plex Sans"/>
              </a:rPr>
              <a:t>, </a:t>
            </a:r>
            <a:r>
              <a:rPr b="1" lang="en">
                <a:solidFill>
                  <a:schemeClr val="dk1"/>
                </a:solidFill>
                <a:latin typeface="IBM Plex Sans"/>
                <a:ea typeface="IBM Plex Sans"/>
                <a:cs typeface="IBM Plex Sans"/>
                <a:sym typeface="IBM Plex Sans"/>
              </a:rPr>
              <a:t>genes were clustered and </a:t>
            </a:r>
            <a:r>
              <a:rPr b="1" lang="en">
                <a:solidFill>
                  <a:schemeClr val="dk1"/>
                </a:solidFill>
                <a:latin typeface="IBM Plex Sans"/>
                <a:ea typeface="IBM Plex Sans"/>
                <a:cs typeface="IBM Plex Sans"/>
                <a:sym typeface="IBM Plex Sans"/>
              </a:rPr>
              <a:t>categorized</a:t>
            </a:r>
            <a:r>
              <a:rPr b="1" lang="en">
                <a:solidFill>
                  <a:schemeClr val="dk1"/>
                </a:solidFill>
                <a:latin typeface="IBM Plex Sans"/>
                <a:ea typeface="IBM Plex Sans"/>
                <a:cs typeface="IBM Plex Sans"/>
                <a:sym typeface="IBM Plex Sans"/>
              </a:rPr>
              <a:t> based on known gene markers</a:t>
            </a:r>
            <a:r>
              <a:rPr lang="en">
                <a:solidFill>
                  <a:schemeClr val="dk1"/>
                </a:solidFill>
                <a:latin typeface="IBM Plex Sans"/>
                <a:ea typeface="IBM Plex Sans"/>
                <a:cs typeface="IBM Plex Sans"/>
                <a:sym typeface="IBM Plex Sans"/>
              </a:rPr>
              <a:t>.</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Only one PDADP (Eif4a1: </a:t>
            </a:r>
            <a:r>
              <a:rPr i="1" lang="en">
                <a:solidFill>
                  <a:schemeClr val="dk1"/>
                </a:solidFill>
                <a:latin typeface="IBM Plex Sans"/>
                <a:ea typeface="IBM Plex Sans"/>
                <a:cs typeface="IBM Plex Sans"/>
                <a:sym typeface="IBM Plex Sans"/>
              </a:rPr>
              <a:t>cluster 1</a:t>
            </a:r>
            <a:r>
              <a:rPr lang="en">
                <a:solidFill>
                  <a:schemeClr val="dk1"/>
                </a:solidFill>
                <a:latin typeface="IBM Plex Sans"/>
                <a:ea typeface="IBM Plex Sans"/>
                <a:cs typeface="IBM Plex Sans"/>
                <a:sym typeface="IBM Plex Sans"/>
              </a:rPr>
              <a:t>) is within a predicted APC cluster (Dendritic cells).</a:t>
            </a:r>
            <a:endParaRPr>
              <a:solidFill>
                <a:schemeClr val="dk1"/>
              </a:solidFill>
              <a:latin typeface="IBM Plex Sans"/>
              <a:ea typeface="IBM Plex Sans"/>
              <a:cs typeface="IBM Plex Sans"/>
              <a:sym typeface="IBM Plex Sans"/>
            </a:endParaRPr>
          </a:p>
          <a:p>
            <a:pPr indent="0" lvl="0" marL="457200" rtl="0" algn="l">
              <a:lnSpc>
                <a:spcPct val="115000"/>
              </a:lnSpc>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grpSp>
        <p:nvGrpSpPr>
          <p:cNvPr id="541" name="Google Shape;541;p47"/>
          <p:cNvGrpSpPr/>
          <p:nvPr/>
        </p:nvGrpSpPr>
        <p:grpSpPr>
          <a:xfrm>
            <a:off x="126900" y="626100"/>
            <a:ext cx="5296277" cy="4053949"/>
            <a:chOff x="126900" y="626100"/>
            <a:chExt cx="5296277" cy="4053949"/>
          </a:xfrm>
        </p:grpSpPr>
        <p:pic>
          <p:nvPicPr>
            <p:cNvPr id="542" name="Google Shape;542;p47" title="pcared_proc.png"/>
            <p:cNvPicPr preferRelativeResize="0"/>
            <p:nvPr/>
          </p:nvPicPr>
          <p:blipFill rotWithShape="1">
            <a:blip r:embed="rId3">
              <a:alphaModFix/>
            </a:blip>
            <a:srcRect b="0" l="0" r="0" t="3725"/>
            <a:stretch/>
          </p:blipFill>
          <p:spPr>
            <a:xfrm>
              <a:off x="126900" y="862475"/>
              <a:ext cx="5296277" cy="3817574"/>
            </a:xfrm>
            <a:prstGeom prst="rect">
              <a:avLst/>
            </a:prstGeom>
            <a:noFill/>
            <a:ln>
              <a:noFill/>
            </a:ln>
          </p:spPr>
        </p:pic>
        <p:sp>
          <p:nvSpPr>
            <p:cNvPr id="543" name="Google Shape;543;p47"/>
            <p:cNvSpPr txBox="1"/>
            <p:nvPr/>
          </p:nvSpPr>
          <p:spPr>
            <a:xfrm>
              <a:off x="833124" y="626100"/>
              <a:ext cx="4115700" cy="609300"/>
            </a:xfrm>
            <a:prstGeom prst="rect">
              <a:avLst/>
            </a:prstGeom>
            <a:noFill/>
            <a:ln>
              <a:noFill/>
            </a:ln>
          </p:spPr>
          <p:txBody>
            <a:bodyPr anchorCtr="0" anchor="t" bIns="89300" lIns="89300" spcFirstLastPara="1" rIns="89300" wrap="square" tIns="89300">
              <a:spAutoFit/>
            </a:bodyPr>
            <a:lstStyle/>
            <a:p>
              <a:pPr indent="0" lvl="0" marL="0" rtl="0" algn="ctr">
                <a:spcBef>
                  <a:spcPts val="0"/>
                </a:spcBef>
                <a:spcAft>
                  <a:spcPts val="0"/>
                </a:spcAft>
                <a:buNone/>
              </a:pPr>
              <a:r>
                <a:rPr b="1" lang="en" sz="962">
                  <a:latin typeface="IBM Plex Sans"/>
                  <a:ea typeface="IBM Plex Sans"/>
                  <a:cs typeface="IBM Plex Sans"/>
                  <a:sym typeface="IBM Plex Sans"/>
                </a:rPr>
                <a:t>Cell Type Clustering of PDADP Genes</a:t>
              </a:r>
              <a:endParaRPr b="1" sz="962">
                <a:latin typeface="IBM Plex Sans"/>
                <a:ea typeface="IBM Plex Sans"/>
                <a:cs typeface="IBM Plex Sans"/>
                <a:sym typeface="IBM Plex Sans"/>
              </a:endParaRPr>
            </a:p>
            <a:p>
              <a:pPr indent="0" lvl="0" marL="0" rtl="0" algn="ctr">
                <a:spcBef>
                  <a:spcPts val="0"/>
                </a:spcBef>
                <a:spcAft>
                  <a:spcPts val="0"/>
                </a:spcAft>
                <a:buNone/>
              </a:pPr>
              <a:r>
                <a:t/>
              </a:r>
              <a:endParaRPr b="1" sz="861">
                <a:latin typeface="IBM Plex Sans"/>
                <a:ea typeface="IBM Plex Sans"/>
                <a:cs typeface="IBM Plex Sans"/>
                <a:sym typeface="IBM Plex Sans"/>
              </a:endParaRPr>
            </a:p>
            <a:p>
              <a:pPr indent="0" lvl="0" marL="0" rtl="0" algn="ctr">
                <a:spcBef>
                  <a:spcPts val="0"/>
                </a:spcBef>
                <a:spcAft>
                  <a:spcPts val="0"/>
                </a:spcAft>
                <a:buNone/>
              </a:pPr>
              <a:r>
                <a:t/>
              </a:r>
              <a:endParaRPr b="1" sz="962">
                <a:latin typeface="IBM Plex Sans"/>
                <a:ea typeface="IBM Plex Sans"/>
                <a:cs typeface="IBM Plex Sans"/>
                <a:sym typeface="IBM Plex Sans"/>
              </a:endParaRPr>
            </a:p>
          </p:txBody>
        </p:sp>
        <p:sp>
          <p:nvSpPr>
            <p:cNvPr id="544" name="Google Shape;544;p47"/>
            <p:cNvSpPr txBox="1"/>
            <p:nvPr/>
          </p:nvSpPr>
          <p:spPr>
            <a:xfrm>
              <a:off x="4376929" y="927250"/>
              <a:ext cx="993300" cy="503700"/>
            </a:xfrm>
            <a:prstGeom prst="rect">
              <a:avLst/>
            </a:prstGeom>
            <a:noFill/>
            <a:ln>
              <a:noFill/>
            </a:ln>
          </p:spPr>
          <p:txBody>
            <a:bodyPr anchorCtr="0" anchor="t" bIns="89300" lIns="89300" spcFirstLastPara="1" rIns="89300" wrap="square" tIns="89300">
              <a:spAutoFit/>
            </a:bodyPr>
            <a:lstStyle/>
            <a:p>
              <a:pPr indent="0" lvl="0" marL="0" rtl="0" algn="r">
                <a:spcBef>
                  <a:spcPts val="0"/>
                </a:spcBef>
                <a:spcAft>
                  <a:spcPts val="0"/>
                </a:spcAft>
                <a:buNone/>
              </a:pPr>
              <a:r>
                <a:rPr b="1" lang="en" sz="700">
                  <a:latin typeface="IBM Plex Sans"/>
                  <a:ea typeface="IBM Plex Sans"/>
                  <a:cs typeface="IBM Plex Sans"/>
                  <a:sym typeface="IBM Plex Sans"/>
                </a:rPr>
                <a:t>PC1: 69.04%</a:t>
              </a:r>
              <a:endParaRPr b="1" sz="700">
                <a:latin typeface="IBM Plex Sans"/>
                <a:ea typeface="IBM Plex Sans"/>
                <a:cs typeface="IBM Plex Sans"/>
                <a:sym typeface="IBM Plex Sans"/>
              </a:endParaRPr>
            </a:p>
            <a:p>
              <a:pPr indent="0" lvl="0" marL="0" rtl="0" algn="r">
                <a:spcBef>
                  <a:spcPts val="0"/>
                </a:spcBef>
                <a:spcAft>
                  <a:spcPts val="0"/>
                </a:spcAft>
                <a:buNone/>
              </a:pPr>
              <a:r>
                <a:rPr b="1" lang="en" sz="700">
                  <a:latin typeface="IBM Plex Sans"/>
                  <a:ea typeface="IBM Plex Sans"/>
                  <a:cs typeface="IBM Plex Sans"/>
                  <a:sym typeface="IBM Plex Sans"/>
                </a:rPr>
                <a:t>PC2: 28.10%</a:t>
              </a:r>
              <a:endParaRPr b="1" sz="700">
                <a:latin typeface="IBM Plex Sans"/>
                <a:ea typeface="IBM Plex Sans"/>
                <a:cs typeface="IBM Plex Sans"/>
                <a:sym typeface="IBM Plex Sans"/>
              </a:endParaRPr>
            </a:p>
            <a:p>
              <a:pPr indent="0" lvl="0" marL="0" rtl="0" algn="r">
                <a:spcBef>
                  <a:spcPts val="0"/>
                </a:spcBef>
                <a:spcAft>
                  <a:spcPts val="0"/>
                </a:spcAft>
                <a:buNone/>
              </a:pPr>
              <a:r>
                <a:rPr b="1" lang="en" sz="700">
                  <a:latin typeface="IBM Plex Sans"/>
                  <a:ea typeface="IBM Plex Sans"/>
                  <a:cs typeface="IBM Plex Sans"/>
                  <a:sym typeface="IBM Plex Sans"/>
                </a:rPr>
                <a:t>Total: 97.14%</a:t>
              </a:r>
              <a:endParaRPr b="1" sz="700">
                <a:latin typeface="IBM Plex Sans"/>
                <a:ea typeface="IBM Plex Sans"/>
                <a:cs typeface="IBM Plex Sans"/>
                <a:sym typeface="IBM Plex Sans"/>
              </a:endParaRPr>
            </a:p>
          </p:txBody>
        </p:sp>
      </p:grpSp>
      <p:sp>
        <p:nvSpPr>
          <p:cNvPr id="545" name="Google Shape;54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6" name="Google Shape;546;p47"/>
          <p:cNvSpPr/>
          <p:nvPr/>
        </p:nvSpPr>
        <p:spPr>
          <a:xfrm>
            <a:off x="397300" y="2220825"/>
            <a:ext cx="865800" cy="1248000"/>
          </a:xfrm>
          <a:prstGeom prst="ellipse">
            <a:avLst/>
          </a:prstGeom>
          <a:noFill/>
          <a:ln cap="flat" cmpd="sng" w="76200">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547" name="Google Shape;547;p47"/>
          <p:cNvSpPr/>
          <p:nvPr/>
        </p:nvSpPr>
        <p:spPr>
          <a:xfrm>
            <a:off x="2506050" y="2571750"/>
            <a:ext cx="2132100" cy="1762800"/>
          </a:xfrm>
          <a:prstGeom prst="ellipse">
            <a:avLst/>
          </a:prstGeom>
          <a:noFill/>
          <a:ln cap="flat" cmpd="sng" w="76200">
            <a:solidFill>
              <a:srgbClr val="E76A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548" name="Google Shape;548;p47"/>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nvSpPr>
        <p:spPr>
          <a:xfrm>
            <a:off x="483150" y="156600"/>
            <a:ext cx="81777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Antimicrobial Peptides are Versatile Tools for the Immune System</a:t>
            </a:r>
            <a:endParaRPr b="1" sz="1900">
              <a:solidFill>
                <a:srgbClr val="1C4587"/>
              </a:solidFill>
              <a:latin typeface="IBM Plex Sans"/>
              <a:ea typeface="IBM Plex Sans"/>
              <a:cs typeface="IBM Plex Sans"/>
              <a:sym typeface="IBM Plex Sans"/>
            </a:endParaRPr>
          </a:p>
        </p:txBody>
      </p:sp>
      <p:sp>
        <p:nvSpPr>
          <p:cNvPr id="238" name="Google Shape;238;p30"/>
          <p:cNvSpPr txBox="1"/>
          <p:nvPr/>
        </p:nvSpPr>
        <p:spPr>
          <a:xfrm>
            <a:off x="4936688" y="850450"/>
            <a:ext cx="4002900" cy="3934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1C4587"/>
              </a:buClr>
              <a:buSzPts val="1500"/>
              <a:buFont typeface="IBM Plex Sans"/>
              <a:buChar char="●"/>
            </a:pPr>
            <a:r>
              <a:rPr lang="en" sz="1500">
                <a:solidFill>
                  <a:srgbClr val="1C4587"/>
                </a:solidFill>
                <a:latin typeface="IBM Plex Sans"/>
                <a:ea typeface="IBM Plex Sans"/>
                <a:cs typeface="IBM Plex Sans"/>
                <a:sym typeface="IBM Plex Sans"/>
              </a:rPr>
              <a:t>Target and kill various pathogens via membrane disruption or cellular process interference</a:t>
            </a:r>
            <a:endParaRPr sz="1500">
              <a:solidFill>
                <a:srgbClr val="1C4587"/>
              </a:solidFill>
              <a:latin typeface="IBM Plex Sans"/>
              <a:ea typeface="IBM Plex Sans"/>
              <a:cs typeface="IBM Plex Sans"/>
              <a:sym typeface="IBM Plex Sans"/>
            </a:endParaRPr>
          </a:p>
          <a:p>
            <a:pPr indent="-323850" lvl="1" marL="914400" rtl="0" algn="l">
              <a:spcBef>
                <a:spcPts val="0"/>
              </a:spcBef>
              <a:spcAft>
                <a:spcPts val="0"/>
              </a:spcAft>
              <a:buClr>
                <a:srgbClr val="1C4587"/>
              </a:buClr>
              <a:buSzPts val="1500"/>
              <a:buFont typeface="IBM Plex Sans"/>
              <a:buChar char="○"/>
            </a:pPr>
            <a:r>
              <a:rPr lang="en" sz="1500">
                <a:solidFill>
                  <a:srgbClr val="1C4587"/>
                </a:solidFill>
                <a:latin typeface="IBM Plex Sans"/>
                <a:ea typeface="IBM Plex Sans"/>
                <a:cs typeface="IBM Plex Sans"/>
                <a:sym typeface="IBM Plex Sans"/>
              </a:rPr>
              <a:t>Bacteria</a:t>
            </a:r>
            <a:endParaRPr sz="1500">
              <a:solidFill>
                <a:srgbClr val="1C4587"/>
              </a:solidFill>
              <a:latin typeface="IBM Plex Sans"/>
              <a:ea typeface="IBM Plex Sans"/>
              <a:cs typeface="IBM Plex Sans"/>
              <a:sym typeface="IBM Plex Sans"/>
            </a:endParaRPr>
          </a:p>
          <a:p>
            <a:pPr indent="-323850" lvl="1" marL="914400" rtl="0" algn="l">
              <a:spcBef>
                <a:spcPts val="0"/>
              </a:spcBef>
              <a:spcAft>
                <a:spcPts val="0"/>
              </a:spcAft>
              <a:buClr>
                <a:srgbClr val="1C4587"/>
              </a:buClr>
              <a:buSzPts val="1500"/>
              <a:buFont typeface="IBM Plex Sans"/>
              <a:buChar char="○"/>
            </a:pPr>
            <a:r>
              <a:rPr lang="en" sz="1500">
                <a:solidFill>
                  <a:srgbClr val="1C4587"/>
                </a:solidFill>
                <a:latin typeface="IBM Plex Sans"/>
                <a:ea typeface="IBM Plex Sans"/>
                <a:cs typeface="IBM Plex Sans"/>
                <a:sym typeface="IBM Plex Sans"/>
              </a:rPr>
              <a:t>Viruses</a:t>
            </a:r>
            <a:endParaRPr sz="1500">
              <a:solidFill>
                <a:srgbClr val="1C4587"/>
              </a:solidFill>
              <a:latin typeface="IBM Plex Sans"/>
              <a:ea typeface="IBM Plex Sans"/>
              <a:cs typeface="IBM Plex Sans"/>
              <a:sym typeface="IBM Plex Sans"/>
            </a:endParaRPr>
          </a:p>
          <a:p>
            <a:pPr indent="-323850" lvl="1" marL="914400" rtl="0" algn="l">
              <a:spcBef>
                <a:spcPts val="0"/>
              </a:spcBef>
              <a:spcAft>
                <a:spcPts val="0"/>
              </a:spcAft>
              <a:buClr>
                <a:srgbClr val="1C4587"/>
              </a:buClr>
              <a:buSzPts val="1500"/>
              <a:buFont typeface="IBM Plex Sans"/>
              <a:buChar char="○"/>
            </a:pPr>
            <a:r>
              <a:rPr lang="en" sz="1500">
                <a:solidFill>
                  <a:srgbClr val="1C4587"/>
                </a:solidFill>
                <a:latin typeface="IBM Plex Sans"/>
                <a:ea typeface="IBM Plex Sans"/>
                <a:cs typeface="IBM Plex Sans"/>
                <a:sym typeface="IBM Plex Sans"/>
              </a:rPr>
              <a:t>Parasites</a:t>
            </a:r>
            <a:endParaRPr sz="1500">
              <a:solidFill>
                <a:srgbClr val="1C4587"/>
              </a:solidFill>
              <a:latin typeface="IBM Plex Sans"/>
              <a:ea typeface="IBM Plex Sans"/>
              <a:cs typeface="IBM Plex Sans"/>
              <a:sym typeface="IBM Plex Sans"/>
            </a:endParaRPr>
          </a:p>
          <a:p>
            <a:pPr indent="-323850" lvl="0" marL="457200" rtl="0" algn="l">
              <a:spcBef>
                <a:spcPts val="0"/>
              </a:spcBef>
              <a:spcAft>
                <a:spcPts val="0"/>
              </a:spcAft>
              <a:buClr>
                <a:srgbClr val="1C4587"/>
              </a:buClr>
              <a:buSzPts val="1500"/>
              <a:buFont typeface="IBM Plex Sans"/>
              <a:buChar char="●"/>
            </a:pPr>
            <a:r>
              <a:rPr lang="en" sz="1500">
                <a:solidFill>
                  <a:srgbClr val="1C4587"/>
                </a:solidFill>
                <a:latin typeface="IBM Plex Sans"/>
                <a:ea typeface="IBM Plex Sans"/>
                <a:cs typeface="IBM Plex Sans"/>
                <a:sym typeface="IBM Plex Sans"/>
              </a:rPr>
              <a:t>Promote healing</a:t>
            </a:r>
            <a:endParaRPr sz="1500">
              <a:solidFill>
                <a:srgbClr val="1C4587"/>
              </a:solidFill>
              <a:latin typeface="IBM Plex Sans"/>
              <a:ea typeface="IBM Plex Sans"/>
              <a:cs typeface="IBM Plex Sans"/>
              <a:sym typeface="IBM Plex Sans"/>
            </a:endParaRPr>
          </a:p>
          <a:p>
            <a:pPr indent="-323850" lvl="0" marL="457200" rtl="0" algn="l">
              <a:spcBef>
                <a:spcPts val="0"/>
              </a:spcBef>
              <a:spcAft>
                <a:spcPts val="0"/>
              </a:spcAft>
              <a:buClr>
                <a:srgbClr val="1C4587"/>
              </a:buClr>
              <a:buSzPts val="1500"/>
              <a:buFont typeface="IBM Plex Sans"/>
              <a:buChar char="●"/>
            </a:pPr>
            <a:r>
              <a:rPr lang="en" sz="1500">
                <a:solidFill>
                  <a:srgbClr val="1C4587"/>
                </a:solidFill>
                <a:latin typeface="IBM Plex Sans"/>
                <a:ea typeface="IBM Plex Sans"/>
                <a:cs typeface="IBM Plex Sans"/>
                <a:sym typeface="IBM Plex Sans"/>
              </a:rPr>
              <a:t>Recruitment of immune cells (macrophages, lymphocytes)</a:t>
            </a:r>
            <a:endParaRPr sz="1500">
              <a:solidFill>
                <a:srgbClr val="1C4587"/>
              </a:solidFill>
              <a:latin typeface="IBM Plex Sans"/>
              <a:ea typeface="IBM Plex Sans"/>
              <a:cs typeface="IBM Plex Sans"/>
              <a:sym typeface="IBM Plex Sans"/>
            </a:endParaRPr>
          </a:p>
        </p:txBody>
      </p:sp>
      <p:pic>
        <p:nvPicPr>
          <p:cNvPr id="239" name="Google Shape;239;p30" title="Screen Shot 2026-01-15 at 8.25.39 PM.png"/>
          <p:cNvPicPr preferRelativeResize="0"/>
          <p:nvPr/>
        </p:nvPicPr>
        <p:blipFill>
          <a:blip r:embed="rId3">
            <a:alphaModFix/>
          </a:blip>
          <a:stretch>
            <a:fillRect/>
          </a:stretch>
        </p:blipFill>
        <p:spPr>
          <a:xfrm>
            <a:off x="204413" y="803100"/>
            <a:ext cx="4818674" cy="3775974"/>
          </a:xfrm>
          <a:prstGeom prst="rect">
            <a:avLst/>
          </a:prstGeom>
          <a:noFill/>
          <a:ln>
            <a:noFill/>
          </a:ln>
        </p:spPr>
      </p:pic>
      <p:sp>
        <p:nvSpPr>
          <p:cNvPr id="240" name="Google Shape;240;p30"/>
          <p:cNvSpPr txBox="1"/>
          <p:nvPr/>
        </p:nvSpPr>
        <p:spPr>
          <a:xfrm>
            <a:off x="448225" y="1400725"/>
            <a:ext cx="13011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900">
                <a:solidFill>
                  <a:srgbClr val="E06666"/>
                </a:solidFill>
                <a:latin typeface="IBM Plex Sans"/>
                <a:ea typeface="IBM Plex Sans"/>
                <a:cs typeface="IBM Plex Sans"/>
                <a:sym typeface="IBM Plex Sans"/>
              </a:rPr>
              <a:t>Antimicrobial peptides</a:t>
            </a:r>
            <a:endParaRPr b="1" sz="900">
              <a:solidFill>
                <a:srgbClr val="E06666"/>
              </a:solidFill>
            </a:endParaRPr>
          </a:p>
        </p:txBody>
      </p:sp>
      <p:sp>
        <p:nvSpPr>
          <p:cNvPr id="241" name="Google Shape;24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30"/>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8"/>
          <p:cNvSpPr txBox="1"/>
          <p:nvPr/>
        </p:nvSpPr>
        <p:spPr>
          <a:xfrm>
            <a:off x="385600" y="172350"/>
            <a:ext cx="85812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Do PDADP Gene Clusters Show Cell Type Specificity?</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p:txBody>
      </p:sp>
      <p:sp>
        <p:nvSpPr>
          <p:cNvPr id="554" name="Google Shape;554;p48"/>
          <p:cNvSpPr txBox="1"/>
          <p:nvPr/>
        </p:nvSpPr>
        <p:spPr>
          <a:xfrm>
            <a:off x="4572000" y="1059000"/>
            <a:ext cx="4436400" cy="325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Quantification of PDADP Genes per clusters, based on PCA analysis.</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Fibroblasts and Dendritic cells show cluster 1 bias.</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Eosinophils, T cells, and Erythrocytes show cluster 2 bias.</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Neutrophils display both cluster 1 and 2 PDAPs.</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PDADPs were found in Monocytes / Macrophages, the most prevalent APC.</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grpSp>
        <p:nvGrpSpPr>
          <p:cNvPr id="555" name="Google Shape;555;p48"/>
          <p:cNvGrpSpPr/>
          <p:nvPr/>
        </p:nvGrpSpPr>
        <p:grpSpPr>
          <a:xfrm>
            <a:off x="828563" y="869425"/>
            <a:ext cx="3482325" cy="3630226"/>
            <a:chOff x="828563" y="869425"/>
            <a:chExt cx="3482325" cy="3630226"/>
          </a:xfrm>
        </p:grpSpPr>
        <p:pic>
          <p:nvPicPr>
            <p:cNvPr id="556" name="Google Shape;556;p48"/>
            <p:cNvPicPr preferRelativeResize="0"/>
            <p:nvPr/>
          </p:nvPicPr>
          <p:blipFill>
            <a:blip r:embed="rId3">
              <a:alphaModFix/>
            </a:blip>
            <a:stretch>
              <a:fillRect/>
            </a:stretch>
          </p:blipFill>
          <p:spPr>
            <a:xfrm>
              <a:off x="828563" y="869425"/>
              <a:ext cx="3482325" cy="3630226"/>
            </a:xfrm>
            <a:prstGeom prst="rect">
              <a:avLst/>
            </a:prstGeom>
            <a:noFill/>
            <a:ln>
              <a:noFill/>
            </a:ln>
          </p:spPr>
        </p:pic>
        <p:sp>
          <p:nvSpPr>
            <p:cNvPr id="557" name="Google Shape;557;p48"/>
            <p:cNvSpPr txBox="1"/>
            <p:nvPr/>
          </p:nvSpPr>
          <p:spPr>
            <a:xfrm>
              <a:off x="2859724" y="1214600"/>
              <a:ext cx="1141500" cy="488100"/>
            </a:xfrm>
            <a:prstGeom prst="rect">
              <a:avLst/>
            </a:prstGeom>
            <a:noFill/>
            <a:ln>
              <a:noFill/>
            </a:ln>
          </p:spPr>
          <p:txBody>
            <a:bodyPr anchorCtr="0" anchor="t" bIns="89300" lIns="89300" spcFirstLastPara="1" rIns="89300" wrap="square" tIns="89300">
              <a:spAutoFit/>
            </a:bodyPr>
            <a:lstStyle/>
            <a:p>
              <a:pPr indent="0" lvl="0" marL="0" rtl="0" algn="r">
                <a:lnSpc>
                  <a:spcPct val="150000"/>
                </a:lnSpc>
                <a:spcBef>
                  <a:spcPts val="0"/>
                </a:spcBef>
                <a:spcAft>
                  <a:spcPts val="0"/>
                </a:spcAft>
                <a:buNone/>
              </a:pPr>
              <a:r>
                <a:rPr b="1" lang="en" sz="800">
                  <a:solidFill>
                    <a:srgbClr val="FFC800"/>
                  </a:solidFill>
                  <a:latin typeface="IBM Plex Sans"/>
                  <a:ea typeface="IBM Plex Sans"/>
                  <a:cs typeface="IBM Plex Sans"/>
                  <a:sym typeface="IBM Plex Sans"/>
                </a:rPr>
                <a:t>Cluster 1 PDADPs</a:t>
              </a:r>
              <a:endParaRPr b="1" sz="800">
                <a:solidFill>
                  <a:srgbClr val="FFC800"/>
                </a:solidFill>
                <a:latin typeface="IBM Plex Sans"/>
                <a:ea typeface="IBM Plex Sans"/>
                <a:cs typeface="IBM Plex Sans"/>
                <a:sym typeface="IBM Plex Sans"/>
              </a:endParaRPr>
            </a:p>
            <a:p>
              <a:pPr indent="0" lvl="0" marL="0" rtl="0" algn="r">
                <a:lnSpc>
                  <a:spcPct val="150000"/>
                </a:lnSpc>
                <a:spcBef>
                  <a:spcPts val="0"/>
                </a:spcBef>
                <a:spcAft>
                  <a:spcPts val="0"/>
                </a:spcAft>
                <a:buNone/>
              </a:pPr>
              <a:r>
                <a:rPr b="1" lang="en" sz="800">
                  <a:solidFill>
                    <a:srgbClr val="E76A28"/>
                  </a:solidFill>
                  <a:latin typeface="IBM Plex Sans"/>
                  <a:ea typeface="IBM Plex Sans"/>
                  <a:cs typeface="IBM Plex Sans"/>
                  <a:sym typeface="IBM Plex Sans"/>
                </a:rPr>
                <a:t>Cluster 2 PDADPs</a:t>
              </a:r>
              <a:endParaRPr b="1" sz="800">
                <a:solidFill>
                  <a:srgbClr val="E76A28"/>
                </a:solidFill>
                <a:latin typeface="IBM Plex Sans"/>
                <a:ea typeface="IBM Plex Sans"/>
                <a:cs typeface="IBM Plex Sans"/>
                <a:sym typeface="IBM Plex Sans"/>
              </a:endParaRPr>
            </a:p>
          </p:txBody>
        </p:sp>
      </p:grpSp>
      <p:sp>
        <p:nvSpPr>
          <p:cNvPr id="558" name="Google Shape;55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9" name="Google Shape;559;p48"/>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9"/>
          <p:cNvSpPr txBox="1"/>
          <p:nvPr/>
        </p:nvSpPr>
        <p:spPr>
          <a:xfrm>
            <a:off x="483150" y="156600"/>
            <a:ext cx="81777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1C4587"/>
                </a:solidFill>
                <a:latin typeface="IBM Plex Sans"/>
                <a:ea typeface="IBM Plex Sans"/>
                <a:cs typeface="IBM Plex Sans"/>
                <a:sym typeface="IBM Plex Sans"/>
              </a:rPr>
              <a:t>Discussion and Conclusions</a:t>
            </a:r>
            <a:endParaRPr b="1" sz="24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p:txBody>
      </p:sp>
      <p:sp>
        <p:nvSpPr>
          <p:cNvPr id="565" name="Google Shape;565;p49"/>
          <p:cNvSpPr txBox="1"/>
          <p:nvPr/>
        </p:nvSpPr>
        <p:spPr>
          <a:xfrm>
            <a:off x="544075" y="868675"/>
            <a:ext cx="8177700" cy="3251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IBM Plex Sans"/>
              <a:buAutoNum type="arabicParenR"/>
            </a:pPr>
            <a:r>
              <a:rPr b="1" lang="en" sz="1800">
                <a:solidFill>
                  <a:schemeClr val="dk1"/>
                </a:solidFill>
                <a:latin typeface="IBM Plex Sans"/>
                <a:ea typeface="IBM Plex Sans"/>
                <a:cs typeface="IBM Plex Sans"/>
                <a:sym typeface="IBM Plex Sans"/>
              </a:rPr>
              <a:t>PDADP genes are expressed</a:t>
            </a:r>
            <a:r>
              <a:rPr lang="en" sz="1800">
                <a:solidFill>
                  <a:schemeClr val="dk1"/>
                </a:solidFill>
                <a:latin typeface="IBM Plex Sans"/>
                <a:ea typeface="IBM Plex Sans"/>
                <a:cs typeface="IBM Plex Sans"/>
                <a:sym typeface="IBM Plex Sans"/>
              </a:rPr>
              <a:t> in our Bullk RNAseq bone marrow dataset.</a:t>
            </a:r>
            <a:endParaRPr sz="1800">
              <a:solidFill>
                <a:schemeClr val="dk1"/>
              </a:solidFill>
              <a:latin typeface="IBM Plex Sans"/>
              <a:ea typeface="IBM Plex Sans"/>
              <a:cs typeface="IBM Plex Sans"/>
              <a:sym typeface="IBM Plex Sans"/>
            </a:endParaRPr>
          </a:p>
          <a:p>
            <a:pPr indent="-342900" lvl="0" marL="457200" rtl="0" algn="l">
              <a:lnSpc>
                <a:spcPct val="150000"/>
              </a:lnSpc>
              <a:spcBef>
                <a:spcPts val="0"/>
              </a:spcBef>
              <a:spcAft>
                <a:spcPts val="0"/>
              </a:spcAft>
              <a:buClr>
                <a:schemeClr val="dk1"/>
              </a:buClr>
              <a:buSzPts val="1800"/>
              <a:buFont typeface="IBM Plex Sans"/>
              <a:buAutoNum type="arabicParenR"/>
            </a:pPr>
            <a:r>
              <a:rPr b="1" lang="en" sz="1800">
                <a:solidFill>
                  <a:schemeClr val="dk1"/>
                </a:solidFill>
                <a:latin typeface="IBM Plex Sans"/>
                <a:ea typeface="IBM Plex Sans"/>
                <a:cs typeface="IBM Plex Sans"/>
                <a:sym typeface="IBM Plex Sans"/>
              </a:rPr>
              <a:t>PDADP genes are not upregulated</a:t>
            </a:r>
            <a:r>
              <a:rPr lang="en" sz="1800">
                <a:solidFill>
                  <a:schemeClr val="dk1"/>
                </a:solidFill>
                <a:latin typeface="IBM Plex Sans"/>
                <a:ea typeface="IBM Plex Sans"/>
                <a:cs typeface="IBM Plex Sans"/>
                <a:sym typeface="IBM Plex Sans"/>
              </a:rPr>
              <a:t> in immune cells during infection.</a:t>
            </a:r>
            <a:endParaRPr sz="1800">
              <a:solidFill>
                <a:schemeClr val="dk1"/>
              </a:solidFill>
              <a:latin typeface="IBM Plex Sans"/>
              <a:ea typeface="IBM Plex Sans"/>
              <a:cs typeface="IBM Plex Sans"/>
              <a:sym typeface="IBM Plex Sans"/>
            </a:endParaRPr>
          </a:p>
          <a:p>
            <a:pPr indent="-342900" lvl="0" marL="457200" rtl="0" algn="l">
              <a:lnSpc>
                <a:spcPct val="150000"/>
              </a:lnSpc>
              <a:spcBef>
                <a:spcPts val="0"/>
              </a:spcBef>
              <a:spcAft>
                <a:spcPts val="0"/>
              </a:spcAft>
              <a:buClr>
                <a:schemeClr val="dk1"/>
              </a:buClr>
              <a:buSzPts val="1800"/>
              <a:buFont typeface="IBM Plex Sans"/>
              <a:buAutoNum type="arabicParenR"/>
            </a:pPr>
            <a:r>
              <a:rPr lang="en" sz="1800">
                <a:solidFill>
                  <a:schemeClr val="dk1"/>
                </a:solidFill>
                <a:latin typeface="IBM Plex Sans"/>
                <a:ea typeface="IBM Plex Sans"/>
                <a:cs typeface="IBM Plex Sans"/>
                <a:sym typeface="IBM Plex Sans"/>
              </a:rPr>
              <a:t>Two clusters of PDADPs show </a:t>
            </a:r>
            <a:r>
              <a:rPr b="1" lang="en" sz="1800">
                <a:solidFill>
                  <a:schemeClr val="dk1"/>
                </a:solidFill>
                <a:latin typeface="IBM Plex Sans"/>
                <a:ea typeface="IBM Plex Sans"/>
                <a:cs typeface="IBM Plex Sans"/>
                <a:sym typeface="IBM Plex Sans"/>
              </a:rPr>
              <a:t>differential correlation with bone marrow genes</a:t>
            </a:r>
            <a:r>
              <a:rPr lang="en" sz="1800">
                <a:solidFill>
                  <a:schemeClr val="dk1"/>
                </a:solidFill>
                <a:latin typeface="IBM Plex Sans"/>
                <a:ea typeface="IBM Plex Sans"/>
                <a:cs typeface="IBM Plex Sans"/>
                <a:sym typeface="IBM Plex Sans"/>
              </a:rPr>
              <a:t>.</a:t>
            </a:r>
            <a:endParaRPr sz="1800">
              <a:solidFill>
                <a:schemeClr val="dk1"/>
              </a:solidFill>
              <a:latin typeface="IBM Plex Sans"/>
              <a:ea typeface="IBM Plex Sans"/>
              <a:cs typeface="IBM Plex Sans"/>
              <a:sym typeface="IBM Plex Sans"/>
            </a:endParaRPr>
          </a:p>
          <a:p>
            <a:pPr indent="-342900" lvl="0" marL="457200" rtl="0" algn="l">
              <a:lnSpc>
                <a:spcPct val="150000"/>
              </a:lnSpc>
              <a:spcBef>
                <a:spcPts val="0"/>
              </a:spcBef>
              <a:spcAft>
                <a:spcPts val="0"/>
              </a:spcAft>
              <a:buClr>
                <a:schemeClr val="dk1"/>
              </a:buClr>
              <a:buSzPts val="1800"/>
              <a:buFont typeface="IBM Plex Sans"/>
              <a:buAutoNum type="arabicParenR"/>
            </a:pPr>
            <a:r>
              <a:rPr b="1" lang="en" sz="1800">
                <a:solidFill>
                  <a:schemeClr val="dk1"/>
                </a:solidFill>
                <a:latin typeface="IBM Plex Sans"/>
                <a:ea typeface="IBM Plex Sans"/>
                <a:cs typeface="IBM Plex Sans"/>
                <a:sym typeface="IBM Plex Sans"/>
              </a:rPr>
              <a:t>PDADP clusters show </a:t>
            </a:r>
            <a:r>
              <a:rPr b="1" lang="en" sz="1800">
                <a:solidFill>
                  <a:schemeClr val="dk1"/>
                </a:solidFill>
                <a:latin typeface="IBM Plex Sans"/>
                <a:ea typeface="IBM Plex Sans"/>
                <a:cs typeface="IBM Plex Sans"/>
                <a:sym typeface="IBM Plex Sans"/>
              </a:rPr>
              <a:t>different</a:t>
            </a:r>
            <a:r>
              <a:rPr b="1" lang="en" sz="1800">
                <a:solidFill>
                  <a:schemeClr val="dk1"/>
                </a:solidFill>
                <a:latin typeface="IBM Plex Sans"/>
                <a:ea typeface="IBM Plex Sans"/>
                <a:cs typeface="IBM Plex Sans"/>
                <a:sym typeface="IBM Plex Sans"/>
              </a:rPr>
              <a:t> correlation with antigen presenting genes</a:t>
            </a:r>
            <a:r>
              <a:rPr lang="en" sz="1800">
                <a:solidFill>
                  <a:schemeClr val="dk1"/>
                </a:solidFill>
                <a:latin typeface="IBM Plex Sans"/>
                <a:ea typeface="IBM Plex Sans"/>
                <a:cs typeface="IBM Plex Sans"/>
                <a:sym typeface="IBM Plex Sans"/>
              </a:rPr>
              <a:t> in PCA analysis.</a:t>
            </a:r>
            <a:endParaRPr sz="1800">
              <a:solidFill>
                <a:schemeClr val="dk1"/>
              </a:solidFill>
              <a:latin typeface="IBM Plex Sans"/>
              <a:ea typeface="IBM Plex Sans"/>
              <a:cs typeface="IBM Plex Sans"/>
              <a:sym typeface="IBM Plex Sans"/>
            </a:endParaRPr>
          </a:p>
          <a:p>
            <a:pPr indent="-342900" lvl="0" marL="457200" rtl="0" algn="l">
              <a:lnSpc>
                <a:spcPct val="150000"/>
              </a:lnSpc>
              <a:spcBef>
                <a:spcPts val="0"/>
              </a:spcBef>
              <a:spcAft>
                <a:spcPts val="0"/>
              </a:spcAft>
              <a:buClr>
                <a:schemeClr val="dk1"/>
              </a:buClr>
              <a:buSzPts val="1800"/>
              <a:buFont typeface="IBM Plex Sans"/>
              <a:buAutoNum type="arabicParenR"/>
            </a:pPr>
            <a:r>
              <a:rPr b="1" lang="en" sz="1800">
                <a:solidFill>
                  <a:schemeClr val="dk1"/>
                </a:solidFill>
                <a:latin typeface="IBM Plex Sans"/>
                <a:ea typeface="IBM Plex Sans"/>
                <a:cs typeface="IBM Plex Sans"/>
                <a:sym typeface="IBM Plex Sans"/>
              </a:rPr>
              <a:t>PDADP clusters show cell type specificity</a:t>
            </a:r>
            <a:r>
              <a:rPr lang="en" sz="1800">
                <a:solidFill>
                  <a:schemeClr val="dk1"/>
                </a:solidFill>
                <a:latin typeface="IBM Plex Sans"/>
                <a:ea typeface="IBM Plex Sans"/>
                <a:cs typeface="IBM Plex Sans"/>
                <a:sym typeface="IBM Plex Sans"/>
              </a:rPr>
              <a:t> based on deconvolution analysis.</a:t>
            </a:r>
            <a:endParaRPr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sp>
        <p:nvSpPr>
          <p:cNvPr id="566" name="Google Shape;566;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7" name="Google Shape;567;p49"/>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0"/>
          <p:cNvSpPr txBox="1"/>
          <p:nvPr/>
        </p:nvSpPr>
        <p:spPr>
          <a:xfrm>
            <a:off x="483150" y="156600"/>
            <a:ext cx="81777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1C4587"/>
                </a:solidFill>
                <a:latin typeface="IBM Plex Sans"/>
                <a:ea typeface="IBM Plex Sans"/>
                <a:cs typeface="IBM Plex Sans"/>
                <a:sym typeface="IBM Plex Sans"/>
              </a:rPr>
              <a:t>Future Directions</a:t>
            </a:r>
            <a:endParaRPr b="1" sz="24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p:txBody>
      </p:sp>
      <p:sp>
        <p:nvSpPr>
          <p:cNvPr id="573" name="Google Shape;573;p50"/>
          <p:cNvSpPr txBox="1"/>
          <p:nvPr/>
        </p:nvSpPr>
        <p:spPr>
          <a:xfrm>
            <a:off x="544075" y="868675"/>
            <a:ext cx="8177700" cy="3251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IBM Plex Sans"/>
              <a:buChar char="-"/>
            </a:pPr>
            <a:r>
              <a:rPr lang="en" sz="1800">
                <a:solidFill>
                  <a:schemeClr val="dk1"/>
                </a:solidFill>
                <a:latin typeface="IBM Plex Sans"/>
                <a:ea typeface="IBM Plex Sans"/>
                <a:cs typeface="IBM Plex Sans"/>
                <a:sym typeface="IBM Plex Sans"/>
              </a:rPr>
              <a:t>To validate deconvolution and gain greater granularity in expression data, </a:t>
            </a:r>
            <a:r>
              <a:rPr b="1" lang="en" sz="1800">
                <a:solidFill>
                  <a:schemeClr val="dk1"/>
                </a:solidFill>
                <a:latin typeface="IBM Plex Sans"/>
                <a:ea typeface="IBM Plex Sans"/>
                <a:cs typeface="IBM Plex Sans"/>
                <a:sym typeface="IBM Plex Sans"/>
              </a:rPr>
              <a:t>single cell RNA-seq</a:t>
            </a:r>
            <a:r>
              <a:rPr lang="en" sz="1800">
                <a:solidFill>
                  <a:schemeClr val="dk1"/>
                </a:solidFill>
                <a:latin typeface="IBM Plex Sans"/>
                <a:ea typeface="IBM Plex Sans"/>
                <a:cs typeface="IBM Plex Sans"/>
                <a:sym typeface="IBM Plex Sans"/>
              </a:rPr>
              <a:t> databases are planned to be analysed for PDADP gene expression.</a:t>
            </a:r>
            <a:endParaRPr sz="1800">
              <a:solidFill>
                <a:schemeClr val="dk1"/>
              </a:solidFill>
              <a:latin typeface="IBM Plex Sans"/>
              <a:ea typeface="IBM Plex Sans"/>
              <a:cs typeface="IBM Plex Sans"/>
              <a:sym typeface="IBM Plex Sans"/>
            </a:endParaRPr>
          </a:p>
          <a:p>
            <a:pPr indent="-342900" lvl="0" marL="457200" rtl="0" algn="l">
              <a:lnSpc>
                <a:spcPct val="150000"/>
              </a:lnSpc>
              <a:spcBef>
                <a:spcPts val="0"/>
              </a:spcBef>
              <a:spcAft>
                <a:spcPts val="0"/>
              </a:spcAft>
              <a:buClr>
                <a:schemeClr val="dk1"/>
              </a:buClr>
              <a:buSzPts val="1800"/>
              <a:buFont typeface="IBM Plex Sans"/>
              <a:buChar char="-"/>
            </a:pPr>
            <a:r>
              <a:rPr lang="en" sz="1800">
                <a:solidFill>
                  <a:schemeClr val="dk1"/>
                </a:solidFill>
                <a:latin typeface="IBM Plex Sans"/>
                <a:ea typeface="IBM Plex Sans"/>
                <a:cs typeface="IBM Plex Sans"/>
                <a:sym typeface="IBM Plex Sans"/>
              </a:rPr>
              <a:t>As analysis of PDADP production requires analysis of </a:t>
            </a:r>
            <a:r>
              <a:rPr lang="en" sz="1800">
                <a:solidFill>
                  <a:schemeClr val="dk1"/>
                </a:solidFill>
                <a:latin typeface="IBM Plex Sans"/>
                <a:ea typeface="IBM Plex Sans"/>
                <a:cs typeface="IBM Plex Sans"/>
                <a:sym typeface="IBM Plex Sans"/>
              </a:rPr>
              <a:t>protein cleavage into peptides</a:t>
            </a:r>
            <a:r>
              <a:rPr lang="en" sz="1800">
                <a:solidFill>
                  <a:schemeClr val="dk1"/>
                </a:solidFill>
                <a:latin typeface="IBM Plex Sans"/>
                <a:ea typeface="IBM Plex Sans"/>
                <a:cs typeface="IBM Plex Sans"/>
                <a:sym typeface="IBM Plex Sans"/>
              </a:rPr>
              <a:t>, not readily identifiable through transcriptomic analysis, we plan to reanalyze </a:t>
            </a:r>
            <a:r>
              <a:rPr b="1" lang="en" sz="1800">
                <a:solidFill>
                  <a:schemeClr val="dk1"/>
                </a:solidFill>
                <a:latin typeface="IBM Plex Sans"/>
                <a:ea typeface="IBM Plex Sans"/>
                <a:cs typeface="IBM Plex Sans"/>
                <a:sym typeface="IBM Plex Sans"/>
              </a:rPr>
              <a:t>immune proteomics datasets</a:t>
            </a:r>
            <a:r>
              <a:rPr lang="en" sz="1800">
                <a:solidFill>
                  <a:schemeClr val="dk1"/>
                </a:solidFill>
                <a:latin typeface="IBM Plex Sans"/>
                <a:ea typeface="IBM Plex Sans"/>
                <a:cs typeface="IBM Plex Sans"/>
                <a:sym typeface="IBM Plex Sans"/>
              </a:rPr>
              <a:t> to identify potential PDADPs in immune cells.</a:t>
            </a:r>
            <a:endParaRPr sz="1800">
              <a:solidFill>
                <a:schemeClr val="dk1"/>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sp>
        <p:nvSpPr>
          <p:cNvPr id="574" name="Google Shape;57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5" name="Google Shape;575;p50"/>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1"/>
          <p:cNvSpPr txBox="1"/>
          <p:nvPr/>
        </p:nvSpPr>
        <p:spPr>
          <a:xfrm>
            <a:off x="179700" y="751300"/>
            <a:ext cx="8244300" cy="44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C4587"/>
                </a:solidFill>
                <a:latin typeface="IBM Plex Sans"/>
                <a:ea typeface="IBM Plex Sans"/>
                <a:cs typeface="IBM Plex Sans"/>
                <a:sym typeface="IBM Plex Sans"/>
              </a:rPr>
              <a:t>Danielle Presgraves, Ph.D.</a:t>
            </a:r>
            <a:endParaRPr b="1">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lang="en">
                <a:solidFill>
                  <a:srgbClr val="2C3E50"/>
                </a:solidFill>
                <a:latin typeface="IBM Plex Sans"/>
                <a:ea typeface="IBM Plex Sans"/>
                <a:cs typeface="IBM Plex Sans"/>
                <a:sym typeface="IBM Plex Sans"/>
              </a:rPr>
              <a:t>Director, Data Science Training, The Jackson Laboratory</a:t>
            </a:r>
            <a:endParaRPr>
              <a:solidFill>
                <a:srgbClr val="2C3E50"/>
              </a:solidFill>
              <a:latin typeface="IBM Plex Sans"/>
              <a:ea typeface="IBM Plex Sans"/>
              <a:cs typeface="IBM Plex Sans"/>
              <a:sym typeface="IBM Plex Sans"/>
            </a:endParaRPr>
          </a:p>
          <a:p>
            <a:pPr indent="0" lvl="0" marL="0" rtl="0" algn="l">
              <a:spcBef>
                <a:spcPts val="0"/>
              </a:spcBef>
              <a:spcAft>
                <a:spcPts val="0"/>
              </a:spcAft>
              <a:buNone/>
            </a:pPr>
            <a:r>
              <a:t/>
            </a:r>
            <a:endParaRPr>
              <a:solidFill>
                <a:srgbClr val="2C3E50"/>
              </a:solidFill>
              <a:latin typeface="IBM Plex Sans"/>
              <a:ea typeface="IBM Plex Sans"/>
              <a:cs typeface="IBM Plex Sans"/>
              <a:sym typeface="IBM Plex Sans"/>
            </a:endParaRPr>
          </a:p>
          <a:p>
            <a:pPr indent="0" lvl="0" marL="0" rtl="0" algn="l">
              <a:spcBef>
                <a:spcPts val="0"/>
              </a:spcBef>
              <a:spcAft>
                <a:spcPts val="0"/>
              </a:spcAft>
              <a:buNone/>
            </a:pPr>
            <a:r>
              <a:rPr b="1" lang="en">
                <a:solidFill>
                  <a:srgbClr val="1C4587"/>
                </a:solidFill>
                <a:latin typeface="IBM Plex Sans"/>
                <a:ea typeface="IBM Plex Sans"/>
                <a:cs typeface="IBM Plex Sans"/>
                <a:sym typeface="IBM Plex Sans"/>
              </a:rPr>
              <a:t>Seamus Mawe</a:t>
            </a:r>
            <a:endParaRPr b="1">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lang="en">
                <a:latin typeface="IBM Plex Sans"/>
                <a:ea typeface="IBM Plex Sans"/>
                <a:cs typeface="IBM Plex Sans"/>
                <a:sym typeface="IBM Plex Sans"/>
              </a:rPr>
              <a:t>Research Data Analyst I, The Jackson Laboratory</a:t>
            </a:r>
            <a:endParaRPr>
              <a:solidFill>
                <a:srgbClr val="2C3E50"/>
              </a:solidFill>
              <a:latin typeface="IBM Plex Sans"/>
              <a:ea typeface="IBM Plex Sans"/>
              <a:cs typeface="IBM Plex Sans"/>
              <a:sym typeface="IBM Plex Sans"/>
            </a:endParaRPr>
          </a:p>
          <a:p>
            <a:pPr indent="0" lvl="0" marL="0" rtl="0" algn="l">
              <a:spcBef>
                <a:spcPts val="0"/>
              </a:spcBef>
              <a:spcAft>
                <a:spcPts val="0"/>
              </a:spcAft>
              <a:buNone/>
            </a:pPr>
            <a:r>
              <a:t/>
            </a:r>
            <a:endParaRPr>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b="1" lang="en">
                <a:solidFill>
                  <a:srgbClr val="1C4587"/>
                </a:solidFill>
                <a:latin typeface="IBM Plex Sans"/>
                <a:ea typeface="IBM Plex Sans"/>
                <a:cs typeface="IBM Plex Sans"/>
                <a:sym typeface="IBM Plex Sans"/>
              </a:rPr>
              <a:t>Daniel Gatti, Ph.D.</a:t>
            </a:r>
            <a:endParaRPr b="1">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lang="en">
                <a:latin typeface="IBM Plex Sans"/>
                <a:ea typeface="IBM Plex Sans"/>
                <a:cs typeface="IBM Plex Sans"/>
                <a:sym typeface="IBM Plex Sans"/>
              </a:rPr>
              <a:t>Senior Computational Scientist, The Jackson Laboratory</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rPr b="1" lang="en">
                <a:solidFill>
                  <a:srgbClr val="1C4587"/>
                </a:solidFill>
                <a:latin typeface="IBM Plex Sans"/>
                <a:ea typeface="IBM Plex Sans"/>
                <a:cs typeface="IBM Plex Sans"/>
                <a:sym typeface="IBM Plex Sans"/>
              </a:rPr>
              <a:t>Laura Muller, Ph.D.</a:t>
            </a:r>
            <a:endParaRPr b="1">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lang="en">
                <a:latin typeface="IBM Plex Sans"/>
                <a:ea typeface="IBM Plex Sans"/>
                <a:cs typeface="IBM Plex Sans"/>
                <a:sym typeface="IBM Plex Sans"/>
              </a:rPr>
              <a:t>Director, Undergraduate and STEM Education, The Jackson Laboratory</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rPr b="1" lang="en">
                <a:solidFill>
                  <a:srgbClr val="1C4587"/>
                </a:solidFill>
                <a:latin typeface="IBM Plex Sans"/>
                <a:ea typeface="IBM Plex Sans"/>
                <a:cs typeface="IBM Plex Sans"/>
                <a:sym typeface="IBM Plex Sans"/>
              </a:rPr>
              <a:t>Tuan Nguyen </a:t>
            </a:r>
            <a:endParaRPr b="1">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lang="en">
                <a:latin typeface="IBM Plex Sans"/>
                <a:ea typeface="IBM Plex Sans"/>
                <a:cs typeface="IBM Plex Sans"/>
                <a:sym typeface="IBM Plex Sans"/>
              </a:rPr>
              <a:t>Predoctoral Staff, The Jackson Laboratory</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rPr b="1" lang="en">
                <a:solidFill>
                  <a:srgbClr val="1C4587"/>
                </a:solidFill>
                <a:latin typeface="IBM Plex Sans"/>
                <a:ea typeface="IBM Plex Sans"/>
                <a:cs typeface="IBM Plex Sans"/>
                <a:sym typeface="IBM Plex Sans"/>
              </a:rPr>
              <a:t>Matt Mahoney</a:t>
            </a:r>
            <a:endParaRPr b="1">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lang="en">
                <a:latin typeface="IBM Plex Sans"/>
                <a:ea typeface="IBM Plex Sans"/>
                <a:cs typeface="IBM Plex Sans"/>
                <a:sym typeface="IBM Plex Sans"/>
              </a:rPr>
              <a:t>Principal Computational Scientist, The Jackson Laboratory</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sz="1300">
              <a:solidFill>
                <a:srgbClr val="1C4587"/>
              </a:solidFill>
              <a:latin typeface="IBM Plex Sans"/>
              <a:ea typeface="IBM Plex Sans"/>
              <a:cs typeface="IBM Plex Sans"/>
              <a:sym typeface="IBM Plex Sans"/>
            </a:endParaRPr>
          </a:p>
          <a:p>
            <a:pPr indent="0" lvl="0" marL="0" rtl="0" algn="l">
              <a:spcBef>
                <a:spcPts val="0"/>
              </a:spcBef>
              <a:spcAft>
                <a:spcPts val="0"/>
              </a:spcAft>
              <a:buNone/>
            </a:pPr>
            <a:r>
              <a:t/>
            </a:r>
            <a:endParaRPr sz="1300">
              <a:solidFill>
                <a:srgbClr val="1C4587"/>
              </a:solidFill>
              <a:latin typeface="IBM Plex Sans"/>
              <a:ea typeface="IBM Plex Sans"/>
              <a:cs typeface="IBM Plex Sans"/>
              <a:sym typeface="IBM Plex Sans"/>
            </a:endParaRPr>
          </a:p>
        </p:txBody>
      </p:sp>
      <p:sp>
        <p:nvSpPr>
          <p:cNvPr id="581" name="Google Shape;581;p51"/>
          <p:cNvSpPr txBox="1"/>
          <p:nvPr/>
        </p:nvSpPr>
        <p:spPr>
          <a:xfrm>
            <a:off x="483150" y="156600"/>
            <a:ext cx="81777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1C4587"/>
                </a:solidFill>
                <a:latin typeface="IBM Plex Sans"/>
                <a:ea typeface="IBM Plex Sans"/>
                <a:cs typeface="IBM Plex Sans"/>
                <a:sym typeface="IBM Plex Sans"/>
              </a:rPr>
              <a:t>Acknowledgements</a:t>
            </a:r>
            <a:endParaRPr b="1" sz="24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 </a:t>
            </a:r>
            <a:endParaRPr b="1" sz="1900">
              <a:solidFill>
                <a:srgbClr val="1C4587"/>
              </a:solidFill>
              <a:latin typeface="IBM Plex Sans"/>
              <a:ea typeface="IBM Plex Sans"/>
              <a:cs typeface="IBM Plex Sans"/>
              <a:sym typeface="IBM Plex Sans"/>
            </a:endParaRPr>
          </a:p>
        </p:txBody>
      </p:sp>
      <p:sp>
        <p:nvSpPr>
          <p:cNvPr id="582" name="Google Shape;582;p51"/>
          <p:cNvSpPr txBox="1"/>
          <p:nvPr/>
        </p:nvSpPr>
        <p:spPr>
          <a:xfrm>
            <a:off x="0" y="48604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1C4587"/>
                </a:solidFill>
                <a:latin typeface="IBM Plex Sans"/>
                <a:ea typeface="IBM Plex Sans"/>
                <a:cs typeface="IBM Plex Sans"/>
                <a:sym typeface="IBM Plex Sans"/>
              </a:rPr>
              <a:t>Figures made with assistance of Biorender</a:t>
            </a:r>
            <a:endParaRPr b="1" sz="900">
              <a:solidFill>
                <a:srgbClr val="1C4587"/>
              </a:solidFill>
              <a:latin typeface="IBM Plex Sans"/>
              <a:ea typeface="IBM Plex Sans"/>
              <a:cs typeface="IBM Plex Sans"/>
              <a:sym typeface="IBM Plex Sans"/>
            </a:endParaRPr>
          </a:p>
        </p:txBody>
      </p:sp>
      <p:sp>
        <p:nvSpPr>
          <p:cNvPr id="583" name="Google Shape;58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2"/>
          <p:cNvSpPr txBox="1"/>
          <p:nvPr/>
        </p:nvSpPr>
        <p:spPr>
          <a:xfrm>
            <a:off x="197925" y="751300"/>
            <a:ext cx="8809800" cy="38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C4587"/>
                </a:solidFill>
                <a:latin typeface="IBM Plex Sans"/>
                <a:ea typeface="IBM Plex Sans"/>
                <a:cs typeface="IBM Plex Sans"/>
                <a:sym typeface="IBM Plex Sans"/>
              </a:rPr>
              <a:t>Morgan Sanders</a:t>
            </a:r>
            <a:endParaRPr b="1">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lang="en">
                <a:latin typeface="IBM Plex Sans"/>
                <a:ea typeface="IBM Plex Sans"/>
                <a:cs typeface="IBM Plex Sans"/>
                <a:sym typeface="IBM Plex Sans"/>
              </a:rPr>
              <a:t>Program Assistant for Undergraduate and Graduate Programs, The Jackson Laboratory</a:t>
            </a:r>
            <a:endParaRPr>
              <a:latin typeface="IBM Plex Sans"/>
              <a:ea typeface="IBM Plex Sans"/>
              <a:cs typeface="IBM Plex Sans"/>
              <a:sym typeface="IBM Plex Sans"/>
            </a:endParaRPr>
          </a:p>
          <a:p>
            <a:pPr indent="0" lvl="0" marL="0" rtl="0" algn="l">
              <a:spcBef>
                <a:spcPts val="0"/>
              </a:spcBef>
              <a:spcAft>
                <a:spcPts val="0"/>
              </a:spcAft>
              <a:buNone/>
            </a:pPr>
            <a:r>
              <a:t/>
            </a:r>
            <a:endParaRPr b="1" sz="1000">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b="1" lang="en">
                <a:solidFill>
                  <a:srgbClr val="1C4587"/>
                </a:solidFill>
                <a:latin typeface="IBM Plex Sans"/>
                <a:ea typeface="IBM Plex Sans"/>
                <a:cs typeface="IBM Plex Sans"/>
                <a:sym typeface="IBM Plex Sans"/>
              </a:rPr>
              <a:t>Charlie Wray</a:t>
            </a:r>
            <a:endParaRPr b="1">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lang="en">
                <a:latin typeface="IBM Plex Sans"/>
                <a:ea typeface="IBM Plex Sans"/>
                <a:cs typeface="IBM Plex Sans"/>
                <a:sym typeface="IBM Plex Sans"/>
              </a:rPr>
              <a:t>Vice President for Education, The Jackson Laboratory</a:t>
            </a:r>
            <a:endParaRPr>
              <a:latin typeface="IBM Plex Sans"/>
              <a:ea typeface="IBM Plex Sans"/>
              <a:cs typeface="IBM Plex Sans"/>
              <a:sym typeface="IBM Plex Sans"/>
            </a:endParaRPr>
          </a:p>
          <a:p>
            <a:pPr indent="0" lvl="0" marL="0" rtl="0" algn="l">
              <a:spcBef>
                <a:spcPts val="0"/>
              </a:spcBef>
              <a:spcAft>
                <a:spcPts val="0"/>
              </a:spcAft>
              <a:buNone/>
            </a:pPr>
            <a:r>
              <a:t/>
            </a:r>
            <a:endParaRPr sz="1000">
              <a:latin typeface="IBM Plex Sans"/>
              <a:ea typeface="IBM Plex Sans"/>
              <a:cs typeface="IBM Plex Sans"/>
              <a:sym typeface="IBM Plex Sans"/>
            </a:endParaRPr>
          </a:p>
          <a:p>
            <a:pPr indent="0" lvl="0" marL="0" rtl="0" algn="l">
              <a:spcBef>
                <a:spcPts val="0"/>
              </a:spcBef>
              <a:spcAft>
                <a:spcPts val="0"/>
              </a:spcAft>
              <a:buNone/>
            </a:pPr>
            <a:r>
              <a:rPr b="1" lang="en">
                <a:solidFill>
                  <a:srgbClr val="1C4587"/>
                </a:solidFill>
                <a:latin typeface="IBM Plex Sans"/>
                <a:ea typeface="IBM Plex Sans"/>
                <a:cs typeface="IBM Plex Sans"/>
                <a:sym typeface="IBM Plex Sans"/>
              </a:rPr>
              <a:t>Ella von Dohlen &amp; Sam Bigalke</a:t>
            </a:r>
            <a:endParaRPr b="1">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lang="en">
                <a:latin typeface="IBM Plex Sans"/>
                <a:ea typeface="IBM Plex Sans"/>
                <a:cs typeface="IBM Plex Sans"/>
                <a:sym typeface="IBM Plex Sans"/>
              </a:rPr>
              <a:t>Resident Advisors, Jax BDSiC 2026</a:t>
            </a:r>
            <a:endParaRPr>
              <a:latin typeface="IBM Plex Sans"/>
              <a:ea typeface="IBM Plex Sans"/>
              <a:cs typeface="IBM Plex Sans"/>
              <a:sym typeface="IBM Plex Sans"/>
            </a:endParaRPr>
          </a:p>
          <a:p>
            <a:pPr indent="0" lvl="0" marL="0" rtl="0" algn="l">
              <a:spcBef>
                <a:spcPts val="0"/>
              </a:spcBef>
              <a:spcAft>
                <a:spcPts val="0"/>
              </a:spcAft>
              <a:buNone/>
            </a:pPr>
            <a:r>
              <a:t/>
            </a:r>
            <a:endParaRPr sz="1000">
              <a:latin typeface="IBM Plex Sans"/>
              <a:ea typeface="IBM Plex Sans"/>
              <a:cs typeface="IBM Plex Sans"/>
              <a:sym typeface="IBM Plex Sans"/>
            </a:endParaRPr>
          </a:p>
          <a:p>
            <a:pPr indent="0" lvl="0" marL="0" rtl="0" algn="l">
              <a:spcBef>
                <a:spcPts val="0"/>
              </a:spcBef>
              <a:spcAft>
                <a:spcPts val="0"/>
              </a:spcAft>
              <a:buNone/>
            </a:pPr>
            <a:r>
              <a:rPr b="1" lang="en">
                <a:solidFill>
                  <a:srgbClr val="1C4587"/>
                </a:solidFill>
                <a:latin typeface="IBM Plex Sans"/>
                <a:ea typeface="IBM Plex Sans"/>
                <a:cs typeface="IBM Plex Sans"/>
                <a:sym typeface="IBM Plex Sans"/>
              </a:rPr>
              <a:t>Jax BDSiC 2026 Winter Cohort</a:t>
            </a:r>
            <a:endParaRPr b="1">
              <a:solidFill>
                <a:srgbClr val="1C4587"/>
              </a:solidFill>
              <a:latin typeface="IBM Plex Sans"/>
              <a:ea typeface="IBM Plex Sans"/>
              <a:cs typeface="IBM Plex Sans"/>
              <a:sym typeface="IBM Plex Sans"/>
            </a:endParaRPr>
          </a:p>
          <a:p>
            <a:pPr indent="0" lvl="0" marL="0" rtl="0" algn="l">
              <a:spcBef>
                <a:spcPts val="0"/>
              </a:spcBef>
              <a:spcAft>
                <a:spcPts val="0"/>
              </a:spcAft>
              <a:buNone/>
            </a:pPr>
            <a:r>
              <a:t/>
            </a:r>
            <a:endParaRPr b="1">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b="1" lang="en">
                <a:solidFill>
                  <a:srgbClr val="1C4587"/>
                </a:solidFill>
                <a:latin typeface="IBM Plex Sans"/>
                <a:ea typeface="IBM Plex Sans"/>
                <a:cs typeface="IBM Plex Sans"/>
                <a:sym typeface="IBM Plex Sans"/>
              </a:rPr>
              <a:t>Ryusuke Jono! &amp; Carlos </a:t>
            </a:r>
            <a:endParaRPr b="1">
              <a:solidFill>
                <a:srgbClr val="1C4587"/>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b="1" sz="1000">
              <a:solidFill>
                <a:srgbClr val="1C4587"/>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en">
                <a:solidFill>
                  <a:srgbClr val="1C4587"/>
                </a:solidFill>
                <a:latin typeface="IBM Plex Sans"/>
                <a:ea typeface="IBM Plex Sans"/>
                <a:cs typeface="IBM Plex Sans"/>
                <a:sym typeface="IBM Plex Sans"/>
              </a:rPr>
              <a:t>Funding Provided by:</a:t>
            </a:r>
            <a:endParaRPr b="1">
              <a:solidFill>
                <a:srgbClr val="1C4587"/>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rgbClr val="1C4587"/>
              </a:buClr>
              <a:buSzPts val="1400"/>
              <a:buFont typeface="IBM Plex Sans"/>
              <a:buChar char="●"/>
            </a:pPr>
            <a:r>
              <a:rPr lang="en">
                <a:solidFill>
                  <a:srgbClr val="1C4587"/>
                </a:solidFill>
                <a:latin typeface="IBM Plex Sans"/>
                <a:ea typeface="IBM Plex Sans"/>
                <a:cs typeface="IBM Plex Sans"/>
                <a:sym typeface="IBM Plex Sans"/>
              </a:rPr>
              <a:t>Tucker Taft and Phyllis Yale 🩷</a:t>
            </a:r>
            <a:endParaRPr>
              <a:solidFill>
                <a:srgbClr val="1C4587"/>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rgbClr val="1C4587"/>
              </a:buClr>
              <a:buSzPts val="1400"/>
              <a:buFont typeface="IBM Plex Sans"/>
              <a:buChar char="●"/>
            </a:pPr>
            <a:r>
              <a:rPr lang="en">
                <a:solidFill>
                  <a:srgbClr val="1C4587"/>
                </a:solidFill>
                <a:latin typeface="IBM Plex Sans"/>
                <a:ea typeface="IBM Plex Sans"/>
                <a:cs typeface="IBM Plex Sans"/>
                <a:sym typeface="IBM Plex Sans"/>
              </a:rPr>
              <a:t>The Jackson Laboratory 🩵</a:t>
            </a:r>
            <a:endParaRPr>
              <a:solidFill>
                <a:srgbClr val="1C4587"/>
              </a:solidFill>
              <a:latin typeface="IBM Plex Sans"/>
              <a:ea typeface="IBM Plex Sans"/>
              <a:cs typeface="IBM Plex Sans"/>
              <a:sym typeface="IBM Plex Sans"/>
            </a:endParaRPr>
          </a:p>
        </p:txBody>
      </p:sp>
      <p:sp>
        <p:nvSpPr>
          <p:cNvPr id="589" name="Google Shape;589;p52"/>
          <p:cNvSpPr txBox="1"/>
          <p:nvPr/>
        </p:nvSpPr>
        <p:spPr>
          <a:xfrm>
            <a:off x="483150" y="156600"/>
            <a:ext cx="81777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1C4587"/>
                </a:solidFill>
                <a:latin typeface="IBM Plex Sans"/>
                <a:ea typeface="IBM Plex Sans"/>
                <a:cs typeface="IBM Plex Sans"/>
                <a:sym typeface="IBM Plex Sans"/>
              </a:rPr>
              <a:t>Acknowledgements</a:t>
            </a:r>
            <a:endParaRPr b="1" sz="24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p:txBody>
      </p:sp>
      <p:sp>
        <p:nvSpPr>
          <p:cNvPr id="590" name="Google Shape;590;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1" name="Google Shape;591;p52"/>
          <p:cNvPicPr preferRelativeResize="0"/>
          <p:nvPr/>
        </p:nvPicPr>
        <p:blipFill>
          <a:blip r:embed="rId3">
            <a:alphaModFix/>
          </a:blip>
          <a:stretch>
            <a:fillRect/>
          </a:stretch>
        </p:blipFill>
        <p:spPr>
          <a:xfrm>
            <a:off x="4549150" y="1916300"/>
            <a:ext cx="3933926" cy="2775650"/>
          </a:xfrm>
          <a:prstGeom prst="rect">
            <a:avLst/>
          </a:prstGeom>
          <a:noFill/>
          <a:ln>
            <a:noFill/>
          </a:ln>
        </p:spPr>
      </p:pic>
      <p:sp>
        <p:nvSpPr>
          <p:cNvPr id="592" name="Google Shape;592;p52"/>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descr="Beautify this slide" id="597" name="Google Shape;597;p53"/>
          <p:cNvPicPr preferRelativeResize="0"/>
          <p:nvPr/>
        </p:nvPicPr>
        <p:blipFill rotWithShape="1">
          <a:blip r:embed="rId3">
            <a:alphaModFix/>
          </a:blip>
          <a:srcRect b="0" l="0" r="0" t="0"/>
          <a:stretch/>
        </p:blipFill>
        <p:spPr>
          <a:xfrm>
            <a:off x="0" y="0"/>
            <a:ext cx="9210675" cy="5143500"/>
          </a:xfrm>
          <a:prstGeom prst="rect">
            <a:avLst/>
          </a:prstGeom>
          <a:noFill/>
          <a:ln>
            <a:noFill/>
          </a:ln>
        </p:spPr>
      </p:pic>
      <p:sp>
        <p:nvSpPr>
          <p:cNvPr id="598" name="Google Shape;598;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9" name="Google Shape;599;p53"/>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descr="Beautify this slide" id="604" name="Google Shape;604;p54"/>
          <p:cNvPicPr preferRelativeResize="0"/>
          <p:nvPr/>
        </p:nvPicPr>
        <p:blipFill>
          <a:blip r:embed="rId3">
            <a:alphaModFix/>
          </a:blip>
          <a:stretch>
            <a:fillRect/>
          </a:stretch>
        </p:blipFill>
        <p:spPr>
          <a:xfrm>
            <a:off x="-35700" y="0"/>
            <a:ext cx="9210675" cy="5143500"/>
          </a:xfrm>
          <a:prstGeom prst="rect">
            <a:avLst/>
          </a:prstGeom>
          <a:noFill/>
          <a:ln>
            <a:noFill/>
          </a:ln>
        </p:spPr>
      </p:pic>
      <p:sp>
        <p:nvSpPr>
          <p:cNvPr id="605" name="Google Shape;605;p54"/>
          <p:cNvSpPr txBox="1"/>
          <p:nvPr/>
        </p:nvSpPr>
        <p:spPr>
          <a:xfrm>
            <a:off x="768725" y="4818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nvSpPr>
        <p:spPr>
          <a:xfrm>
            <a:off x="2857500" y="193475"/>
            <a:ext cx="6072300" cy="80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IBM Plex Sans"/>
              <a:ea typeface="IBM Plex Sans"/>
              <a:cs typeface="IBM Plex Sans"/>
              <a:sym typeface="IBM Plex Sans"/>
            </a:endParaRPr>
          </a:p>
        </p:txBody>
      </p:sp>
      <p:sp>
        <p:nvSpPr>
          <p:cNvPr id="248" name="Google Shape;248;p31"/>
          <p:cNvSpPr txBox="1"/>
          <p:nvPr/>
        </p:nvSpPr>
        <p:spPr>
          <a:xfrm>
            <a:off x="3363525" y="1079550"/>
            <a:ext cx="5354400" cy="3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IBM Plex Sans"/>
              <a:ea typeface="IBM Plex Sans"/>
              <a:cs typeface="IBM Plex Sans"/>
              <a:sym typeface="IBM Plex Sans"/>
            </a:endParaRPr>
          </a:p>
        </p:txBody>
      </p:sp>
      <p:sp>
        <p:nvSpPr>
          <p:cNvPr id="249" name="Google Shape;249;p31"/>
          <p:cNvSpPr txBox="1"/>
          <p:nvPr/>
        </p:nvSpPr>
        <p:spPr>
          <a:xfrm>
            <a:off x="483150" y="156600"/>
            <a:ext cx="81777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Where do Antimicrobial Peptides come from?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p:txBody>
      </p:sp>
      <p:sp>
        <p:nvSpPr>
          <p:cNvPr id="250" name="Google Shape;250;p31"/>
          <p:cNvSpPr txBox="1"/>
          <p:nvPr/>
        </p:nvSpPr>
        <p:spPr>
          <a:xfrm>
            <a:off x="4458300" y="1150925"/>
            <a:ext cx="4471500" cy="325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A newly discovered class of antimicrobial defense peptides,</a:t>
            </a:r>
            <a:r>
              <a:rPr b="1" lang="en">
                <a:solidFill>
                  <a:schemeClr val="dk1"/>
                </a:solidFill>
                <a:latin typeface="IBM Plex Sans"/>
                <a:ea typeface="IBM Plex Sans"/>
                <a:cs typeface="IBM Plex Sans"/>
                <a:sym typeface="IBM Plex Sans"/>
              </a:rPr>
              <a:t> </a:t>
            </a:r>
            <a:r>
              <a:rPr lang="en">
                <a:solidFill>
                  <a:schemeClr val="dk1"/>
                </a:solidFill>
                <a:latin typeface="IBM Plex Sans"/>
                <a:ea typeface="IBM Plex Sans"/>
                <a:cs typeface="IBM Plex Sans"/>
                <a:sym typeface="IBM Plex Sans"/>
              </a:rPr>
              <a:t>called </a:t>
            </a:r>
            <a:r>
              <a:rPr b="1" lang="en">
                <a:solidFill>
                  <a:schemeClr val="dk1"/>
                </a:solidFill>
                <a:latin typeface="IBM Plex Sans"/>
                <a:ea typeface="IBM Plex Sans"/>
                <a:cs typeface="IBM Plex Sans"/>
                <a:sym typeface="IBM Plex Sans"/>
              </a:rPr>
              <a:t>P</a:t>
            </a:r>
            <a:r>
              <a:rPr lang="en">
                <a:solidFill>
                  <a:schemeClr val="dk1"/>
                </a:solidFill>
                <a:latin typeface="IBM Plex Sans"/>
                <a:ea typeface="IBM Plex Sans"/>
                <a:cs typeface="IBM Plex Sans"/>
                <a:sym typeface="IBM Plex Sans"/>
              </a:rPr>
              <a:t>roteasomal</a:t>
            </a:r>
            <a:r>
              <a:rPr b="1" lang="en">
                <a:solidFill>
                  <a:schemeClr val="dk1"/>
                </a:solidFill>
                <a:latin typeface="IBM Plex Sans"/>
                <a:ea typeface="IBM Plex Sans"/>
                <a:cs typeface="IBM Plex Sans"/>
                <a:sym typeface="IBM Plex Sans"/>
              </a:rPr>
              <a:t> D</a:t>
            </a:r>
            <a:r>
              <a:rPr lang="en">
                <a:solidFill>
                  <a:schemeClr val="dk1"/>
                </a:solidFill>
                <a:latin typeface="IBM Plex Sans"/>
                <a:ea typeface="IBM Plex Sans"/>
                <a:cs typeface="IBM Plex Sans"/>
                <a:sym typeface="IBM Plex Sans"/>
              </a:rPr>
              <a:t>erived</a:t>
            </a:r>
            <a:r>
              <a:rPr b="1" lang="en">
                <a:solidFill>
                  <a:schemeClr val="dk1"/>
                </a:solidFill>
                <a:latin typeface="IBM Plex Sans"/>
                <a:ea typeface="IBM Plex Sans"/>
                <a:cs typeface="IBM Plex Sans"/>
                <a:sym typeface="IBM Plex Sans"/>
              </a:rPr>
              <a:t> A</a:t>
            </a:r>
            <a:r>
              <a:rPr lang="en">
                <a:solidFill>
                  <a:schemeClr val="dk1"/>
                </a:solidFill>
                <a:latin typeface="IBM Plex Sans"/>
                <a:ea typeface="IBM Plex Sans"/>
                <a:cs typeface="IBM Plex Sans"/>
                <a:sym typeface="IBM Plex Sans"/>
              </a:rPr>
              <a:t>ntimicrobial</a:t>
            </a:r>
            <a:r>
              <a:rPr b="1" lang="en">
                <a:solidFill>
                  <a:schemeClr val="dk1"/>
                </a:solidFill>
                <a:latin typeface="IBM Plex Sans"/>
                <a:ea typeface="IBM Plex Sans"/>
                <a:cs typeface="IBM Plex Sans"/>
                <a:sym typeface="IBM Plex Sans"/>
              </a:rPr>
              <a:t> P</a:t>
            </a:r>
            <a:r>
              <a:rPr lang="en">
                <a:solidFill>
                  <a:schemeClr val="dk1"/>
                </a:solidFill>
                <a:latin typeface="IBM Plex Sans"/>
                <a:ea typeface="IBM Plex Sans"/>
                <a:cs typeface="IBM Plex Sans"/>
                <a:sym typeface="IBM Plex Sans"/>
              </a:rPr>
              <a:t>eptides</a:t>
            </a:r>
            <a:r>
              <a:rPr b="1" lang="en">
                <a:solidFill>
                  <a:schemeClr val="dk1"/>
                </a:solidFill>
                <a:latin typeface="IBM Plex Sans"/>
                <a:ea typeface="IBM Plex Sans"/>
                <a:cs typeface="IBM Plex Sans"/>
                <a:sym typeface="IBM Plex Sans"/>
              </a:rPr>
              <a:t> (PDADPs),</a:t>
            </a:r>
            <a:r>
              <a:rPr lang="en">
                <a:solidFill>
                  <a:schemeClr val="dk1"/>
                </a:solidFill>
                <a:latin typeface="IBM Plex Sans"/>
                <a:ea typeface="IBM Plex Sans"/>
                <a:cs typeface="IBM Plex Sans"/>
                <a:sym typeface="IBM Plex Sans"/>
              </a:rPr>
              <a:t> derived from the proteasome.</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The Proteasome is a complex utilized by cells to break down and recycle proteins.</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b="1" lang="en">
                <a:solidFill>
                  <a:schemeClr val="dk1"/>
                </a:solidFill>
                <a:latin typeface="IBM Plex Sans"/>
                <a:ea typeface="IBM Plex Sans"/>
                <a:cs typeface="IBM Plex Sans"/>
                <a:sym typeface="IBM Plex Sans"/>
              </a:rPr>
              <a:t>However, PDADPs show that the protein cleaving machinery of the proteasome can be co-opted for antimicrobial function as well.</a:t>
            </a:r>
            <a:endParaRPr b="1">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pic>
        <p:nvPicPr>
          <p:cNvPr id="251" name="Google Shape;251;p31" title="Screen Shot 2026-01-15 at 11.57.37 AM.png"/>
          <p:cNvPicPr preferRelativeResize="0"/>
          <p:nvPr/>
        </p:nvPicPr>
        <p:blipFill>
          <a:blip r:embed="rId3">
            <a:alphaModFix/>
          </a:blip>
          <a:stretch>
            <a:fillRect/>
          </a:stretch>
        </p:blipFill>
        <p:spPr>
          <a:xfrm>
            <a:off x="90100" y="576825"/>
            <a:ext cx="4096925" cy="4225375"/>
          </a:xfrm>
          <a:prstGeom prst="rect">
            <a:avLst/>
          </a:prstGeom>
          <a:noFill/>
          <a:ln>
            <a:noFill/>
          </a:ln>
        </p:spPr>
      </p:pic>
      <p:sp>
        <p:nvSpPr>
          <p:cNvPr id="252" name="Google Shape;252;p31"/>
          <p:cNvSpPr txBox="1"/>
          <p:nvPr/>
        </p:nvSpPr>
        <p:spPr>
          <a:xfrm>
            <a:off x="185127" y="2144925"/>
            <a:ext cx="15519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900">
                <a:solidFill>
                  <a:srgbClr val="E76A28"/>
                </a:solidFill>
                <a:latin typeface="IBM Plex Sans"/>
                <a:ea typeface="IBM Plex Sans"/>
                <a:cs typeface="IBM Plex Sans"/>
                <a:sym typeface="IBM Plex Sans"/>
              </a:rPr>
              <a:t>A549 Adenocarcinoma cells</a:t>
            </a:r>
            <a:endParaRPr b="1" sz="900">
              <a:solidFill>
                <a:srgbClr val="E76A28"/>
              </a:solidFill>
              <a:latin typeface="IBM Plex Sans"/>
              <a:ea typeface="IBM Plex Sans"/>
              <a:cs typeface="IBM Plex Sans"/>
              <a:sym typeface="IBM Plex Sans"/>
            </a:endParaRPr>
          </a:p>
        </p:txBody>
      </p:sp>
      <p:sp>
        <p:nvSpPr>
          <p:cNvPr id="253" name="Google Shape;253;p31"/>
          <p:cNvSpPr/>
          <p:nvPr/>
        </p:nvSpPr>
        <p:spPr>
          <a:xfrm>
            <a:off x="2216400" y="2500813"/>
            <a:ext cx="641100" cy="377400"/>
          </a:xfrm>
          <a:prstGeom prst="rect">
            <a:avLst/>
          </a:prstGeom>
          <a:solidFill>
            <a:srgbClr val="F4F2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54" name="Google Shape;254;p31"/>
          <p:cNvSpPr txBox="1"/>
          <p:nvPr/>
        </p:nvSpPr>
        <p:spPr>
          <a:xfrm>
            <a:off x="1855200" y="2695600"/>
            <a:ext cx="13011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900">
                <a:solidFill>
                  <a:srgbClr val="F6B26B"/>
                </a:solidFill>
                <a:latin typeface="IBM Plex Sans"/>
                <a:ea typeface="IBM Plex Sans"/>
                <a:cs typeface="IBM Plex Sans"/>
                <a:sym typeface="IBM Plex Sans"/>
              </a:rPr>
              <a:t>PDADPs</a:t>
            </a:r>
            <a:endParaRPr b="1" sz="900">
              <a:solidFill>
                <a:srgbClr val="F6B26B"/>
              </a:solidFill>
            </a:endParaRPr>
          </a:p>
        </p:txBody>
      </p:sp>
      <p:sp>
        <p:nvSpPr>
          <p:cNvPr id="255" name="Google Shape;25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31"/>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nvSpPr>
        <p:spPr>
          <a:xfrm>
            <a:off x="4267650" y="1138200"/>
            <a:ext cx="4471500" cy="325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Immune cells already use the proteasome to process </a:t>
            </a:r>
            <a:r>
              <a:rPr b="1" lang="en">
                <a:solidFill>
                  <a:schemeClr val="dk1"/>
                </a:solidFill>
                <a:latin typeface="IBM Plex Sans"/>
                <a:ea typeface="IBM Plex Sans"/>
                <a:cs typeface="IBM Plex Sans"/>
                <a:sym typeface="IBM Plex Sans"/>
              </a:rPr>
              <a:t>foreign proteins into antigens.</a:t>
            </a:r>
            <a:endParaRPr b="1">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PDADPs are known to utilize specialized proteasome subunits, which differ from antigen forming proteasomes.</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b="1" lang="en">
                <a:solidFill>
                  <a:schemeClr val="dk1"/>
                </a:solidFill>
                <a:latin typeface="IBM Plex Sans"/>
                <a:ea typeface="IBM Plex Sans"/>
                <a:cs typeface="IBM Plex Sans"/>
                <a:sym typeface="IBM Plex Sans"/>
              </a:rPr>
              <a:t>Can these different populations of proteasomes exist in the same tissues and cell types?</a:t>
            </a:r>
            <a:endParaRPr b="1">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sp>
        <p:nvSpPr>
          <p:cNvPr id="262" name="Google Shape;262;p32"/>
          <p:cNvSpPr txBox="1"/>
          <p:nvPr/>
        </p:nvSpPr>
        <p:spPr>
          <a:xfrm>
            <a:off x="483150" y="156600"/>
            <a:ext cx="81777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C4587"/>
                </a:solidFill>
                <a:latin typeface="IBM Plex Sans"/>
                <a:ea typeface="IBM Plex Sans"/>
                <a:cs typeface="IBM Plex Sans"/>
                <a:sym typeface="IBM Plex Sans"/>
              </a:rPr>
              <a:t>Do Other (Immune) Tissues form both Antigens and PDADPs?</a:t>
            </a:r>
            <a:endParaRPr b="1" sz="1900">
              <a:solidFill>
                <a:srgbClr val="1C4587"/>
              </a:solidFill>
              <a:latin typeface="IBM Plex Sans"/>
              <a:ea typeface="IBM Plex Sans"/>
              <a:cs typeface="IBM Plex Sans"/>
              <a:sym typeface="IBM Plex Sans"/>
            </a:endParaRPr>
          </a:p>
        </p:txBody>
      </p:sp>
      <p:grpSp>
        <p:nvGrpSpPr>
          <p:cNvPr id="263" name="Google Shape;263;p32"/>
          <p:cNvGrpSpPr/>
          <p:nvPr/>
        </p:nvGrpSpPr>
        <p:grpSpPr>
          <a:xfrm>
            <a:off x="483142" y="773500"/>
            <a:ext cx="3724758" cy="3856551"/>
            <a:chOff x="483142" y="773500"/>
            <a:chExt cx="3724758" cy="3856551"/>
          </a:xfrm>
        </p:grpSpPr>
        <p:sp>
          <p:nvSpPr>
            <p:cNvPr id="264" name="Google Shape;264;p32"/>
            <p:cNvSpPr txBox="1"/>
            <p:nvPr/>
          </p:nvSpPr>
          <p:spPr>
            <a:xfrm>
              <a:off x="483142" y="773500"/>
              <a:ext cx="1298100" cy="500400"/>
            </a:xfrm>
            <a:prstGeom prst="rect">
              <a:avLst/>
            </a:prstGeom>
            <a:noFill/>
            <a:ln>
              <a:noFill/>
            </a:ln>
          </p:spPr>
          <p:txBody>
            <a:bodyPr anchorCtr="0" anchor="t" bIns="101475" lIns="101475" spcFirstLastPara="1" rIns="101475" wrap="square" tIns="101475">
              <a:noAutofit/>
            </a:bodyPr>
            <a:lstStyle/>
            <a:p>
              <a:pPr indent="0" lvl="0" marL="0" rtl="0" algn="ctr">
                <a:spcBef>
                  <a:spcPts val="0"/>
                </a:spcBef>
                <a:spcAft>
                  <a:spcPts val="0"/>
                </a:spcAft>
                <a:buNone/>
              </a:pPr>
              <a:r>
                <a:rPr b="1" lang="en" sz="1553" u="sng"/>
                <a:t>PDADPs</a:t>
              </a:r>
              <a:r>
                <a:rPr lang="en" sz="1553" u="sng">
                  <a:solidFill>
                    <a:schemeClr val="dk1"/>
                  </a:solidFill>
                </a:rPr>
                <a:t> </a:t>
              </a:r>
              <a:endParaRPr sz="1553" u="sng">
                <a:solidFill>
                  <a:schemeClr val="dk1"/>
                </a:solidFill>
              </a:endParaRPr>
            </a:p>
          </p:txBody>
        </p:sp>
        <p:sp>
          <p:nvSpPr>
            <p:cNvPr id="265" name="Google Shape;265;p32"/>
            <p:cNvSpPr txBox="1"/>
            <p:nvPr/>
          </p:nvSpPr>
          <p:spPr>
            <a:xfrm>
              <a:off x="2328726" y="773500"/>
              <a:ext cx="1298100" cy="500400"/>
            </a:xfrm>
            <a:prstGeom prst="rect">
              <a:avLst/>
            </a:prstGeom>
            <a:noFill/>
            <a:ln>
              <a:noFill/>
            </a:ln>
          </p:spPr>
          <p:txBody>
            <a:bodyPr anchorCtr="0" anchor="t" bIns="101475" lIns="101475" spcFirstLastPara="1" rIns="101475" wrap="square" tIns="101475">
              <a:noAutofit/>
            </a:bodyPr>
            <a:lstStyle/>
            <a:p>
              <a:pPr indent="0" lvl="0" marL="0" rtl="0" algn="ctr">
                <a:spcBef>
                  <a:spcPts val="0"/>
                </a:spcBef>
                <a:spcAft>
                  <a:spcPts val="0"/>
                </a:spcAft>
                <a:buNone/>
              </a:pPr>
              <a:r>
                <a:rPr b="1" lang="en" sz="1553" u="sng"/>
                <a:t>Antigens</a:t>
              </a:r>
              <a:endParaRPr sz="1553" u="sng">
                <a:solidFill>
                  <a:schemeClr val="dk1"/>
                </a:solidFill>
              </a:endParaRPr>
            </a:p>
          </p:txBody>
        </p:sp>
        <p:pic>
          <p:nvPicPr>
            <p:cNvPr id="266" name="Google Shape;266;p32" title="Screen Shot 2026-01-15 at 11.40.44 AM.png"/>
            <p:cNvPicPr preferRelativeResize="0"/>
            <p:nvPr/>
          </p:nvPicPr>
          <p:blipFill>
            <a:blip r:embed="rId3">
              <a:alphaModFix/>
            </a:blip>
            <a:stretch>
              <a:fillRect/>
            </a:stretch>
          </p:blipFill>
          <p:spPr>
            <a:xfrm>
              <a:off x="1840994" y="1138200"/>
              <a:ext cx="2366907" cy="3491851"/>
            </a:xfrm>
            <a:prstGeom prst="rect">
              <a:avLst/>
            </a:prstGeom>
            <a:noFill/>
            <a:ln>
              <a:noFill/>
            </a:ln>
          </p:spPr>
        </p:pic>
        <p:pic>
          <p:nvPicPr>
            <p:cNvPr id="267" name="Google Shape;267;p32" title="Screen Shot 2026-01-15 at 11.39.02 AM.png"/>
            <p:cNvPicPr preferRelativeResize="0"/>
            <p:nvPr/>
          </p:nvPicPr>
          <p:blipFill rotWithShape="1">
            <a:blip r:embed="rId4">
              <a:alphaModFix/>
            </a:blip>
            <a:srcRect b="0" l="25299" r="27490" t="0"/>
            <a:stretch/>
          </p:blipFill>
          <p:spPr>
            <a:xfrm>
              <a:off x="817261" y="1206050"/>
              <a:ext cx="629877" cy="3356150"/>
            </a:xfrm>
            <a:prstGeom prst="rect">
              <a:avLst/>
            </a:prstGeom>
            <a:noFill/>
            <a:ln>
              <a:noFill/>
            </a:ln>
          </p:spPr>
        </p:pic>
      </p:grpSp>
      <p:sp>
        <p:nvSpPr>
          <p:cNvPr id="268" name="Google Shape;26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32"/>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nvSpPr>
        <p:spPr>
          <a:xfrm>
            <a:off x="483150" y="156600"/>
            <a:ext cx="81777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1C4587"/>
                </a:solidFill>
                <a:latin typeface="IBM Plex Sans"/>
                <a:ea typeface="IBM Plex Sans"/>
                <a:cs typeface="IBM Plex Sans"/>
                <a:sym typeface="IBM Plex Sans"/>
              </a:rPr>
              <a:t>The Unique Problem of Antigen Presenting Cells</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p:txBody>
      </p:sp>
      <p:sp>
        <p:nvSpPr>
          <p:cNvPr id="275" name="Google Shape;275;p33"/>
          <p:cNvSpPr txBox="1"/>
          <p:nvPr/>
        </p:nvSpPr>
        <p:spPr>
          <a:xfrm>
            <a:off x="5315825" y="1138200"/>
            <a:ext cx="3423300" cy="325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BM Plex Sans"/>
              <a:buChar char="-"/>
            </a:pPr>
            <a:r>
              <a:rPr b="1" lang="en">
                <a:solidFill>
                  <a:schemeClr val="dk1"/>
                </a:solidFill>
                <a:latin typeface="IBM Plex Sans"/>
                <a:ea typeface="IBM Plex Sans"/>
                <a:cs typeface="IBM Plex Sans"/>
                <a:sym typeface="IBM Plex Sans"/>
              </a:rPr>
              <a:t>A</a:t>
            </a:r>
            <a:r>
              <a:rPr lang="en">
                <a:solidFill>
                  <a:schemeClr val="dk1"/>
                </a:solidFill>
                <a:latin typeface="IBM Plex Sans"/>
                <a:ea typeface="IBM Plex Sans"/>
                <a:cs typeface="IBM Plex Sans"/>
                <a:sym typeface="IBM Plex Sans"/>
              </a:rPr>
              <a:t>ntigen </a:t>
            </a:r>
            <a:r>
              <a:rPr b="1" lang="en">
                <a:solidFill>
                  <a:schemeClr val="dk1"/>
                </a:solidFill>
                <a:latin typeface="IBM Plex Sans"/>
                <a:ea typeface="IBM Plex Sans"/>
                <a:cs typeface="IBM Plex Sans"/>
                <a:sym typeface="IBM Plex Sans"/>
              </a:rPr>
              <a:t>p</a:t>
            </a:r>
            <a:r>
              <a:rPr lang="en">
                <a:solidFill>
                  <a:schemeClr val="dk1"/>
                </a:solidFill>
                <a:latin typeface="IBM Plex Sans"/>
                <a:ea typeface="IBM Plex Sans"/>
                <a:cs typeface="IBM Plex Sans"/>
                <a:sym typeface="IBM Plex Sans"/>
              </a:rPr>
              <a:t>resenting </a:t>
            </a:r>
            <a:r>
              <a:rPr b="1" lang="en">
                <a:solidFill>
                  <a:schemeClr val="dk1"/>
                </a:solidFill>
                <a:latin typeface="IBM Plex Sans"/>
                <a:ea typeface="IBM Plex Sans"/>
                <a:cs typeface="IBM Plex Sans"/>
                <a:sym typeface="IBM Plex Sans"/>
              </a:rPr>
              <a:t>c</a:t>
            </a:r>
            <a:r>
              <a:rPr lang="en">
                <a:solidFill>
                  <a:schemeClr val="dk1"/>
                </a:solidFill>
                <a:latin typeface="IBM Plex Sans"/>
                <a:ea typeface="IBM Plex Sans"/>
                <a:cs typeface="IBM Plex Sans"/>
                <a:sym typeface="IBM Plex Sans"/>
              </a:rPr>
              <a:t>ells (APC) are immune cells that are able to </a:t>
            </a:r>
            <a:r>
              <a:rPr lang="en">
                <a:solidFill>
                  <a:schemeClr val="dk1"/>
                </a:solidFill>
                <a:latin typeface="IBM Plex Sans"/>
                <a:ea typeface="IBM Plex Sans"/>
                <a:cs typeface="IBM Plex Sans"/>
                <a:sym typeface="IBM Plex Sans"/>
              </a:rPr>
              <a:t>process </a:t>
            </a:r>
            <a:r>
              <a:rPr b="1" lang="en">
                <a:solidFill>
                  <a:schemeClr val="dk1"/>
                </a:solidFill>
                <a:latin typeface="IBM Plex Sans"/>
                <a:ea typeface="IBM Plex Sans"/>
                <a:cs typeface="IBM Plex Sans"/>
                <a:sym typeface="IBM Plex Sans"/>
              </a:rPr>
              <a:t>foreign proteins into antigens.</a:t>
            </a:r>
            <a:endParaRPr b="1">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Professional APCs always express the antigen processing proteasome, so are always able to process foreign proteins.</a:t>
            </a:r>
            <a:endParaRPr>
              <a:solidFill>
                <a:schemeClr val="dk1"/>
              </a:solidFill>
              <a:latin typeface="IBM Plex Sans"/>
              <a:ea typeface="IBM Plex Sans"/>
              <a:cs typeface="IBM Plex Sans"/>
              <a:sym typeface="IBM Plex Sans"/>
            </a:endParaRPr>
          </a:p>
          <a:p>
            <a:pPr indent="-317500" lvl="0" marL="457200" rtl="0" algn="l">
              <a:lnSpc>
                <a:spcPct val="115000"/>
              </a:lnSpc>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Atypical</a:t>
            </a:r>
            <a:r>
              <a:rPr lang="en">
                <a:solidFill>
                  <a:schemeClr val="dk1"/>
                </a:solidFill>
                <a:latin typeface="IBM Plex Sans"/>
                <a:ea typeface="IBM Plex Sans"/>
                <a:cs typeface="IBM Plex Sans"/>
                <a:sym typeface="IBM Plex Sans"/>
              </a:rPr>
              <a:t> APCs only express the antigen processing proteasome under certain cell conditions, often inflammation.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pic>
        <p:nvPicPr>
          <p:cNvPr id="276" name="Google Shape;276;p33" title="Screen Shot 2026-01-15 at 9.12.41 PM.png"/>
          <p:cNvPicPr preferRelativeResize="0"/>
          <p:nvPr/>
        </p:nvPicPr>
        <p:blipFill rotWithShape="1">
          <a:blip r:embed="rId3">
            <a:alphaModFix/>
          </a:blip>
          <a:srcRect b="1536" l="11245" r="0" t="4804"/>
          <a:stretch/>
        </p:blipFill>
        <p:spPr>
          <a:xfrm>
            <a:off x="173875" y="803100"/>
            <a:ext cx="3391875" cy="3779574"/>
          </a:xfrm>
          <a:prstGeom prst="rect">
            <a:avLst/>
          </a:prstGeom>
          <a:noFill/>
          <a:ln>
            <a:noFill/>
          </a:ln>
        </p:spPr>
      </p:pic>
      <p:pic>
        <p:nvPicPr>
          <p:cNvPr id="277" name="Google Shape;277;p33" title="Screen Shot 2026-01-15 at 9.14.28 PM.png"/>
          <p:cNvPicPr preferRelativeResize="0"/>
          <p:nvPr/>
        </p:nvPicPr>
        <p:blipFill rotWithShape="1">
          <a:blip r:embed="rId4">
            <a:alphaModFix/>
          </a:blip>
          <a:srcRect b="0" l="13252" r="11275" t="14163"/>
          <a:stretch/>
        </p:blipFill>
        <p:spPr>
          <a:xfrm>
            <a:off x="3565750" y="2993910"/>
            <a:ext cx="1802750" cy="1588765"/>
          </a:xfrm>
          <a:prstGeom prst="rect">
            <a:avLst/>
          </a:prstGeom>
          <a:noFill/>
          <a:ln>
            <a:noFill/>
          </a:ln>
        </p:spPr>
      </p:pic>
      <p:sp>
        <p:nvSpPr>
          <p:cNvPr id="278" name="Google Shape;27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33"/>
          <p:cNvSpPr txBox="1"/>
          <p:nvPr/>
        </p:nvSpPr>
        <p:spPr>
          <a:xfrm>
            <a:off x="1622352" y="1138200"/>
            <a:ext cx="1551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900">
                <a:solidFill>
                  <a:srgbClr val="674EA7"/>
                </a:solidFill>
                <a:latin typeface="IBM Plex Sans"/>
                <a:ea typeface="IBM Plex Sans"/>
                <a:cs typeface="IBM Plex Sans"/>
                <a:sym typeface="IBM Plex Sans"/>
              </a:rPr>
              <a:t>Professional APCs</a:t>
            </a:r>
            <a:endParaRPr b="1" sz="900">
              <a:solidFill>
                <a:srgbClr val="674EA7"/>
              </a:solidFill>
              <a:latin typeface="IBM Plex Sans"/>
              <a:ea typeface="IBM Plex Sans"/>
              <a:cs typeface="IBM Plex Sans"/>
              <a:sym typeface="IBM Plex Sans"/>
            </a:endParaRPr>
          </a:p>
        </p:txBody>
      </p:sp>
      <p:sp>
        <p:nvSpPr>
          <p:cNvPr id="280" name="Google Shape;280;p33"/>
          <p:cNvSpPr txBox="1"/>
          <p:nvPr/>
        </p:nvSpPr>
        <p:spPr>
          <a:xfrm>
            <a:off x="3664827" y="2733100"/>
            <a:ext cx="1551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900">
                <a:solidFill>
                  <a:srgbClr val="E76A28"/>
                </a:solidFill>
                <a:latin typeface="IBM Plex Sans"/>
                <a:ea typeface="IBM Plex Sans"/>
                <a:cs typeface="IBM Plex Sans"/>
                <a:sym typeface="IBM Plex Sans"/>
              </a:rPr>
              <a:t>Atypical APCs</a:t>
            </a:r>
            <a:endParaRPr b="1" sz="900">
              <a:solidFill>
                <a:srgbClr val="E76A28"/>
              </a:solidFill>
              <a:latin typeface="IBM Plex Sans"/>
              <a:ea typeface="IBM Plex Sans"/>
              <a:cs typeface="IBM Plex Sans"/>
              <a:sym typeface="IBM Plex Sans"/>
            </a:endParaRPr>
          </a:p>
        </p:txBody>
      </p:sp>
      <p:sp>
        <p:nvSpPr>
          <p:cNvPr id="281" name="Google Shape;281;p33"/>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nvSpPr>
        <p:spPr>
          <a:xfrm>
            <a:off x="483150" y="156600"/>
            <a:ext cx="81777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1C4587"/>
                </a:solidFill>
                <a:latin typeface="IBM Plex Sans"/>
                <a:ea typeface="IBM Plex Sans"/>
                <a:cs typeface="IBM Plex Sans"/>
                <a:sym typeface="IBM Plex Sans"/>
              </a:rPr>
              <a:t>Specific Aims</a:t>
            </a:r>
            <a:endParaRPr b="1" sz="22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p:txBody>
      </p:sp>
      <p:sp>
        <p:nvSpPr>
          <p:cNvPr id="287" name="Google Shape;287;p34"/>
          <p:cNvSpPr txBox="1"/>
          <p:nvPr/>
        </p:nvSpPr>
        <p:spPr>
          <a:xfrm>
            <a:off x="4800300" y="803100"/>
            <a:ext cx="39372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1C4587"/>
                </a:solidFill>
                <a:latin typeface="IBM Plex Sans"/>
                <a:ea typeface="IBM Plex Sans"/>
                <a:cs typeface="IBM Plex Sans"/>
                <a:sym typeface="IBM Plex Sans"/>
              </a:rPr>
              <a:t>- </a:t>
            </a:r>
            <a:r>
              <a:rPr lang="en" sz="1900">
                <a:solidFill>
                  <a:srgbClr val="1C4587"/>
                </a:solidFill>
                <a:latin typeface="IBM Plex Sans"/>
                <a:ea typeface="IBM Plex Sans"/>
                <a:cs typeface="IBM Plex Sans"/>
                <a:sym typeface="IBM Plex Sans"/>
              </a:rPr>
              <a:t>Are PDADP genes expressed in immune tissues during infection?</a:t>
            </a:r>
            <a:endParaRPr sz="1900">
              <a:solidFill>
                <a:srgbClr val="1C4587"/>
              </a:solidFill>
              <a:latin typeface="IBM Plex Sans"/>
              <a:ea typeface="IBM Plex Sans"/>
              <a:cs typeface="IBM Plex Sans"/>
              <a:sym typeface="IBM Plex Sans"/>
            </a:endParaRPr>
          </a:p>
          <a:p>
            <a:pPr indent="0" lvl="0" marL="0" rtl="0" algn="l">
              <a:spcBef>
                <a:spcPts val="0"/>
              </a:spcBef>
              <a:spcAft>
                <a:spcPts val="0"/>
              </a:spcAft>
              <a:buNone/>
            </a:pPr>
            <a:r>
              <a:t/>
            </a:r>
            <a:endParaRPr sz="1900">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lang="en" sz="1900">
                <a:solidFill>
                  <a:srgbClr val="1C4587"/>
                </a:solidFill>
                <a:latin typeface="IBM Plex Sans"/>
                <a:ea typeface="IBM Plex Sans"/>
                <a:cs typeface="IBM Plex Sans"/>
                <a:sym typeface="IBM Plex Sans"/>
              </a:rPr>
              <a:t>- </a:t>
            </a:r>
            <a:r>
              <a:rPr lang="en" sz="1900">
                <a:solidFill>
                  <a:srgbClr val="1C4587"/>
                </a:solidFill>
                <a:latin typeface="IBM Plex Sans"/>
                <a:ea typeface="IBM Plex Sans"/>
                <a:cs typeface="IBM Plex Sans"/>
                <a:sym typeface="IBM Plex Sans"/>
              </a:rPr>
              <a:t>How do PDADP genes correlate with specific genes and the antigen processing machinery?</a:t>
            </a:r>
            <a:endParaRPr sz="1900">
              <a:solidFill>
                <a:srgbClr val="1C4587"/>
              </a:solidFill>
              <a:latin typeface="IBM Plex Sans"/>
              <a:ea typeface="IBM Plex Sans"/>
              <a:cs typeface="IBM Plex Sans"/>
              <a:sym typeface="IBM Plex Sans"/>
            </a:endParaRPr>
          </a:p>
          <a:p>
            <a:pPr indent="0" lvl="0" marL="0" rtl="0" algn="l">
              <a:spcBef>
                <a:spcPts val="0"/>
              </a:spcBef>
              <a:spcAft>
                <a:spcPts val="0"/>
              </a:spcAft>
              <a:buNone/>
            </a:pPr>
            <a:r>
              <a:t/>
            </a:r>
            <a:endParaRPr sz="1900">
              <a:solidFill>
                <a:srgbClr val="1C4587"/>
              </a:solidFill>
              <a:latin typeface="IBM Plex Sans"/>
              <a:ea typeface="IBM Plex Sans"/>
              <a:cs typeface="IBM Plex Sans"/>
              <a:sym typeface="IBM Plex Sans"/>
            </a:endParaRPr>
          </a:p>
          <a:p>
            <a:pPr indent="0" lvl="0" marL="0" rtl="0" algn="l">
              <a:spcBef>
                <a:spcPts val="0"/>
              </a:spcBef>
              <a:spcAft>
                <a:spcPts val="0"/>
              </a:spcAft>
              <a:buNone/>
            </a:pPr>
            <a:r>
              <a:rPr lang="en" sz="1900">
                <a:solidFill>
                  <a:srgbClr val="1C4587"/>
                </a:solidFill>
                <a:latin typeface="IBM Plex Sans"/>
                <a:ea typeface="IBM Plex Sans"/>
                <a:cs typeface="IBM Plex Sans"/>
                <a:sym typeface="IBM Plex Sans"/>
              </a:rPr>
              <a:t>- </a:t>
            </a:r>
            <a:r>
              <a:rPr lang="en" sz="1900">
                <a:solidFill>
                  <a:srgbClr val="1C4587"/>
                </a:solidFill>
                <a:latin typeface="IBM Plex Sans"/>
                <a:ea typeface="IBM Plex Sans"/>
                <a:cs typeface="IBM Plex Sans"/>
                <a:sym typeface="IBM Plex Sans"/>
              </a:rPr>
              <a:t>Do PDAPD genes show cell type </a:t>
            </a:r>
            <a:r>
              <a:rPr lang="en" sz="1900">
                <a:solidFill>
                  <a:srgbClr val="1C4587"/>
                </a:solidFill>
                <a:latin typeface="IBM Plex Sans"/>
                <a:ea typeface="IBM Plex Sans"/>
                <a:cs typeface="IBM Plex Sans"/>
                <a:sym typeface="IBM Plex Sans"/>
              </a:rPr>
              <a:t>specificity</a:t>
            </a:r>
            <a:r>
              <a:rPr lang="en" sz="1900">
                <a:solidFill>
                  <a:srgbClr val="1C4587"/>
                </a:solidFill>
                <a:latin typeface="IBM Plex Sans"/>
                <a:ea typeface="IBM Plex Sans"/>
                <a:cs typeface="IBM Plex Sans"/>
                <a:sym typeface="IBM Plex Sans"/>
              </a:rPr>
              <a:t> in immune tissues?</a:t>
            </a:r>
            <a:endParaRPr sz="1900">
              <a:solidFill>
                <a:srgbClr val="1C4587"/>
              </a:solidFill>
              <a:latin typeface="IBM Plex Sans"/>
              <a:ea typeface="IBM Plex Sans"/>
              <a:cs typeface="IBM Plex Sans"/>
              <a:sym typeface="IBM Plex Sans"/>
            </a:endParaRPr>
          </a:p>
        </p:txBody>
      </p:sp>
      <p:pic>
        <p:nvPicPr>
          <p:cNvPr id="288" name="Google Shape;288;p34" title="Screen Shot 2026-01-15 at 1.06.18 PM.png"/>
          <p:cNvPicPr preferRelativeResize="0"/>
          <p:nvPr/>
        </p:nvPicPr>
        <p:blipFill rotWithShape="1">
          <a:blip r:embed="rId3">
            <a:alphaModFix/>
          </a:blip>
          <a:srcRect b="10160" l="0" r="0" t="0"/>
          <a:stretch/>
        </p:blipFill>
        <p:spPr>
          <a:xfrm>
            <a:off x="425450" y="748187"/>
            <a:ext cx="4146551" cy="3647124"/>
          </a:xfrm>
          <a:prstGeom prst="rect">
            <a:avLst/>
          </a:prstGeom>
          <a:noFill/>
          <a:ln>
            <a:noFill/>
          </a:ln>
        </p:spPr>
      </p:pic>
      <p:sp>
        <p:nvSpPr>
          <p:cNvPr id="289" name="Google Shape;28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4"/>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nvSpPr>
        <p:spPr>
          <a:xfrm>
            <a:off x="483150" y="156600"/>
            <a:ext cx="81777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1C4587"/>
                </a:solidFill>
                <a:latin typeface="IBM Plex Sans"/>
                <a:ea typeface="IBM Plex Sans"/>
                <a:cs typeface="IBM Plex Sans"/>
                <a:sym typeface="IBM Plex Sans"/>
              </a:rPr>
              <a:t>Dataset and Methodology</a:t>
            </a:r>
            <a:endParaRPr b="1" sz="22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a:p>
            <a:pPr indent="0" lvl="0" marL="0" rtl="0" algn="ctr">
              <a:spcBef>
                <a:spcPts val="0"/>
              </a:spcBef>
              <a:spcAft>
                <a:spcPts val="0"/>
              </a:spcAft>
              <a:buNone/>
            </a:pPr>
            <a:r>
              <a:t/>
            </a:r>
            <a:endParaRPr b="1" sz="1900">
              <a:solidFill>
                <a:srgbClr val="1C4587"/>
              </a:solidFill>
              <a:latin typeface="IBM Plex Sans"/>
              <a:ea typeface="IBM Plex Sans"/>
              <a:cs typeface="IBM Plex Sans"/>
              <a:sym typeface="IBM Plex Sans"/>
            </a:endParaRPr>
          </a:p>
        </p:txBody>
      </p:sp>
      <p:sp>
        <p:nvSpPr>
          <p:cNvPr id="296" name="Google Shape;296;p35"/>
          <p:cNvSpPr txBox="1"/>
          <p:nvPr/>
        </p:nvSpPr>
        <p:spPr>
          <a:xfrm>
            <a:off x="4118625" y="1230100"/>
            <a:ext cx="49158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1C4587"/>
              </a:buClr>
              <a:buSzPts val="1800"/>
              <a:buFont typeface="IBM Plex Sans"/>
              <a:buChar char="●"/>
            </a:pPr>
            <a:r>
              <a:rPr lang="en" sz="1800">
                <a:solidFill>
                  <a:srgbClr val="1C4587"/>
                </a:solidFill>
                <a:latin typeface="IBM Plex Sans"/>
                <a:ea typeface="IBM Plex Sans"/>
                <a:cs typeface="IBM Plex Sans"/>
                <a:sym typeface="IBM Plex Sans"/>
              </a:rPr>
              <a:t>PDADPs were identified using a LC-MS derived proteomics dataset identifying peptides in A549 cells. (Goldberg et al., 2025)</a:t>
            </a:r>
            <a:endParaRPr sz="1800">
              <a:solidFill>
                <a:srgbClr val="1C4587"/>
              </a:solidFill>
              <a:latin typeface="IBM Plex Sans"/>
              <a:ea typeface="IBM Plex Sans"/>
              <a:cs typeface="IBM Plex Sans"/>
              <a:sym typeface="IBM Plex Sans"/>
            </a:endParaRPr>
          </a:p>
          <a:p>
            <a:pPr indent="-342900" lvl="0" marL="457200" rtl="0" algn="l">
              <a:spcBef>
                <a:spcPts val="0"/>
              </a:spcBef>
              <a:spcAft>
                <a:spcPts val="0"/>
              </a:spcAft>
              <a:buClr>
                <a:srgbClr val="1C4587"/>
              </a:buClr>
              <a:buSzPts val="1800"/>
              <a:buFont typeface="IBM Plex Sans"/>
              <a:buChar char="●"/>
            </a:pPr>
            <a:r>
              <a:rPr lang="en" sz="1800">
                <a:solidFill>
                  <a:srgbClr val="1C4587"/>
                </a:solidFill>
                <a:latin typeface="IBM Plex Sans"/>
                <a:ea typeface="IBM Plex Sans"/>
                <a:cs typeface="IBM Plex Sans"/>
                <a:sym typeface="IBM Plex Sans"/>
              </a:rPr>
              <a:t>Bone marrow tissue gene expression data was obtained from </a:t>
            </a:r>
            <a:r>
              <a:rPr b="1" lang="en" sz="1800">
                <a:solidFill>
                  <a:srgbClr val="1C4587"/>
                </a:solidFill>
                <a:latin typeface="IBM Plex Sans"/>
                <a:ea typeface="IBM Plex Sans"/>
                <a:cs typeface="IBM Plex Sans"/>
                <a:sym typeface="IBM Plex Sans"/>
              </a:rPr>
              <a:t>Bulk RNA-seq dataset</a:t>
            </a:r>
            <a:r>
              <a:rPr lang="en" sz="1800">
                <a:solidFill>
                  <a:srgbClr val="1C4587"/>
                </a:solidFill>
                <a:latin typeface="IBM Plex Sans"/>
                <a:ea typeface="IBM Plex Sans"/>
                <a:cs typeface="IBM Plex Sans"/>
                <a:sym typeface="IBM Plex Sans"/>
              </a:rPr>
              <a:t> produced from </a:t>
            </a:r>
            <a:r>
              <a:rPr i="1" lang="en" sz="1800">
                <a:solidFill>
                  <a:srgbClr val="1C4587"/>
                </a:solidFill>
                <a:latin typeface="IBM Plex Sans"/>
                <a:ea typeface="IBM Plex Sans"/>
                <a:cs typeface="IBM Plex Sans"/>
                <a:sym typeface="IBM Plex Sans"/>
              </a:rPr>
              <a:t>S.aureus </a:t>
            </a:r>
            <a:r>
              <a:rPr lang="en" sz="1800">
                <a:solidFill>
                  <a:srgbClr val="1C4587"/>
                </a:solidFill>
                <a:latin typeface="IBM Plex Sans"/>
                <a:ea typeface="IBM Plex Sans"/>
                <a:cs typeface="IBM Plex Sans"/>
                <a:sym typeface="IBM Plex Sans"/>
              </a:rPr>
              <a:t>infected mice. </a:t>
            </a:r>
            <a:endParaRPr sz="1800">
              <a:solidFill>
                <a:srgbClr val="1C4587"/>
              </a:solidFill>
              <a:latin typeface="IBM Plex Sans"/>
              <a:ea typeface="IBM Plex Sans"/>
              <a:cs typeface="IBM Plex Sans"/>
              <a:sym typeface="IBM Plex Sans"/>
            </a:endParaRPr>
          </a:p>
          <a:p>
            <a:pPr indent="-342900" lvl="0" marL="457200" rtl="0" algn="l">
              <a:spcBef>
                <a:spcPts val="0"/>
              </a:spcBef>
              <a:spcAft>
                <a:spcPts val="0"/>
              </a:spcAft>
              <a:buClr>
                <a:srgbClr val="1C4587"/>
              </a:buClr>
              <a:buSzPts val="1800"/>
              <a:buFont typeface="IBM Plex Sans"/>
              <a:buChar char="●"/>
            </a:pPr>
            <a:r>
              <a:rPr lang="en" sz="1800">
                <a:solidFill>
                  <a:srgbClr val="1C4587"/>
                </a:solidFill>
                <a:latin typeface="IBM Plex Sans"/>
                <a:ea typeface="IBM Plex Sans"/>
                <a:cs typeface="IBM Plex Sans"/>
                <a:sym typeface="IBM Plex Sans"/>
              </a:rPr>
              <a:t>Sequencing was performed via Illumina platform with 150-bp paired-end reads. (Lin et al., 2021)</a:t>
            </a:r>
            <a:endParaRPr sz="1800">
              <a:solidFill>
                <a:srgbClr val="1C4587"/>
              </a:solidFill>
              <a:latin typeface="IBM Plex Sans"/>
              <a:ea typeface="IBM Plex Sans"/>
              <a:cs typeface="IBM Plex Sans"/>
              <a:sym typeface="IBM Plex Sans"/>
            </a:endParaRPr>
          </a:p>
        </p:txBody>
      </p:sp>
      <p:sp>
        <p:nvSpPr>
          <p:cNvPr id="297" name="Google Shape;29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8" name="Google Shape;298;p35" title="Screen Shot 2026-01-16 at 12.46.06 AM.png"/>
          <p:cNvPicPr preferRelativeResize="0"/>
          <p:nvPr/>
        </p:nvPicPr>
        <p:blipFill rotWithShape="1">
          <a:blip r:embed="rId3">
            <a:alphaModFix/>
          </a:blip>
          <a:srcRect b="0" l="0" r="3297" t="0"/>
          <a:stretch/>
        </p:blipFill>
        <p:spPr>
          <a:xfrm>
            <a:off x="0" y="803100"/>
            <a:ext cx="4242949" cy="3855499"/>
          </a:xfrm>
          <a:prstGeom prst="rect">
            <a:avLst/>
          </a:prstGeom>
          <a:noFill/>
          <a:ln>
            <a:noFill/>
          </a:ln>
        </p:spPr>
      </p:pic>
      <p:sp>
        <p:nvSpPr>
          <p:cNvPr id="299" name="Google Shape;299;p35"/>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nvSpPr>
        <p:spPr>
          <a:xfrm>
            <a:off x="6409550" y="1547562"/>
            <a:ext cx="2396100" cy="20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Positive Control:</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Ngp = Neutrophilic Granule Protein Gene</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Protein present in immune cells in high quantities</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 </a:t>
            </a:r>
            <a:endParaRPr>
              <a:solidFill>
                <a:schemeClr val="dk1"/>
              </a:solidFill>
              <a:latin typeface="IBM Plex Sans"/>
              <a:ea typeface="IBM Plex Sans"/>
              <a:cs typeface="IBM Plex Sans"/>
              <a:sym typeface="IBM Plex Sans"/>
            </a:endParaRPr>
          </a:p>
        </p:txBody>
      </p:sp>
      <p:sp>
        <p:nvSpPr>
          <p:cNvPr id="305" name="Google Shape;305;p36"/>
          <p:cNvSpPr txBox="1"/>
          <p:nvPr/>
        </p:nvSpPr>
        <p:spPr>
          <a:xfrm>
            <a:off x="494100" y="0"/>
            <a:ext cx="8155800" cy="12192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2000">
                <a:solidFill>
                  <a:schemeClr val="dk1"/>
                </a:solidFill>
                <a:latin typeface="Roboto Slab"/>
                <a:ea typeface="Roboto Slab"/>
                <a:cs typeface="Roboto Slab"/>
                <a:sym typeface="Roboto Slab"/>
              </a:rPr>
              <a:t>Are PDADP </a:t>
            </a:r>
            <a:r>
              <a:rPr b="1" lang="en" sz="2000">
                <a:solidFill>
                  <a:schemeClr val="dk1"/>
                </a:solidFill>
                <a:latin typeface="Roboto Slab"/>
                <a:ea typeface="Roboto Slab"/>
                <a:cs typeface="Roboto Slab"/>
                <a:sym typeface="Roboto Slab"/>
              </a:rPr>
              <a:t>Genes</a:t>
            </a:r>
            <a:r>
              <a:rPr b="1" lang="en" sz="2000">
                <a:solidFill>
                  <a:schemeClr val="dk1"/>
                </a:solidFill>
                <a:latin typeface="Roboto Slab"/>
                <a:ea typeface="Roboto Slab"/>
                <a:cs typeface="Roboto Slab"/>
                <a:sym typeface="Roboto Slab"/>
              </a:rPr>
              <a:t> Expressed in Bone Marrow (Immune) Tissue? </a:t>
            </a:r>
            <a:endParaRPr b="1" sz="2000">
              <a:solidFill>
                <a:schemeClr val="dk1"/>
              </a:solidFill>
              <a:latin typeface="Roboto Slab"/>
              <a:ea typeface="Roboto Slab"/>
              <a:cs typeface="Roboto Slab"/>
              <a:sym typeface="Roboto Slab"/>
            </a:endParaRPr>
          </a:p>
        </p:txBody>
      </p:sp>
      <p:pic>
        <p:nvPicPr>
          <p:cNvPr id="306" name="Google Shape;306;p36" title="Screen Shot 2026-01-15 at 2.33.09 PM.png"/>
          <p:cNvPicPr preferRelativeResize="0"/>
          <p:nvPr/>
        </p:nvPicPr>
        <p:blipFill>
          <a:blip r:embed="rId3">
            <a:alphaModFix/>
          </a:blip>
          <a:stretch>
            <a:fillRect/>
          </a:stretch>
        </p:blipFill>
        <p:spPr>
          <a:xfrm>
            <a:off x="218325" y="791700"/>
            <a:ext cx="5953124" cy="3881326"/>
          </a:xfrm>
          <a:prstGeom prst="rect">
            <a:avLst/>
          </a:prstGeom>
          <a:noFill/>
          <a:ln>
            <a:noFill/>
          </a:ln>
        </p:spPr>
      </p:pic>
      <p:sp>
        <p:nvSpPr>
          <p:cNvPr id="307" name="Google Shape;30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36"/>
          <p:cNvSpPr txBox="1"/>
          <p:nvPr/>
        </p:nvSpPr>
        <p:spPr>
          <a:xfrm>
            <a:off x="0" y="478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Oswald"/>
                <a:ea typeface="Oswald"/>
                <a:cs typeface="Oswald"/>
                <a:sym typeface="Oswald"/>
              </a:rPr>
              <a:t>Jax BDSiC 2026</a:t>
            </a:r>
            <a:endParaRPr i="1">
              <a:solidFill>
                <a:srgbClr val="1C4587"/>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sp>
        <p:nvSpPr>
          <p:cNvPr id="313" name="Google Shape;313;p37"/>
          <p:cNvSpPr/>
          <p:nvPr/>
        </p:nvSpPr>
        <p:spPr>
          <a:xfrm>
            <a:off x="0" y="4299475"/>
            <a:ext cx="9144000" cy="76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pic>
        <p:nvPicPr>
          <p:cNvPr id="314" name="Google Shape;314;p37" title="Screen Shot 2026-01-15 at 1.38.20 PM.png"/>
          <p:cNvPicPr preferRelativeResize="0"/>
          <p:nvPr/>
        </p:nvPicPr>
        <p:blipFill>
          <a:blip r:embed="rId3">
            <a:alphaModFix/>
          </a:blip>
          <a:stretch>
            <a:fillRect/>
          </a:stretch>
        </p:blipFill>
        <p:spPr>
          <a:xfrm>
            <a:off x="2588100" y="0"/>
            <a:ext cx="4347006" cy="4519176"/>
          </a:xfrm>
          <a:prstGeom prst="rect">
            <a:avLst/>
          </a:prstGeom>
          <a:noFill/>
          <a:ln>
            <a:noFill/>
          </a:ln>
        </p:spPr>
      </p:pic>
      <p:cxnSp>
        <p:nvCxnSpPr>
          <p:cNvPr id="315" name="Google Shape;315;p37"/>
          <p:cNvCxnSpPr/>
          <p:nvPr/>
        </p:nvCxnSpPr>
        <p:spPr>
          <a:xfrm flipH="1" rot="10800000">
            <a:off x="4273025" y="4577325"/>
            <a:ext cx="4272600" cy="13200"/>
          </a:xfrm>
          <a:prstGeom prst="straightConnector1">
            <a:avLst/>
          </a:prstGeom>
          <a:noFill/>
          <a:ln cap="flat" cmpd="sng" w="38100">
            <a:solidFill>
              <a:schemeClr val="dk1"/>
            </a:solidFill>
            <a:prstDash val="solid"/>
            <a:round/>
            <a:headEnd len="med" w="med" type="none"/>
            <a:tailEnd len="med" w="med" type="triangle"/>
          </a:ln>
        </p:spPr>
      </p:cxnSp>
      <p:cxnSp>
        <p:nvCxnSpPr>
          <p:cNvPr id="316" name="Google Shape;316;p37"/>
          <p:cNvCxnSpPr/>
          <p:nvPr/>
        </p:nvCxnSpPr>
        <p:spPr>
          <a:xfrm flipH="1">
            <a:off x="542300" y="4587425"/>
            <a:ext cx="3909600" cy="6300"/>
          </a:xfrm>
          <a:prstGeom prst="straightConnector1">
            <a:avLst/>
          </a:prstGeom>
          <a:noFill/>
          <a:ln cap="flat" cmpd="sng" w="38100">
            <a:solidFill>
              <a:schemeClr val="dk1"/>
            </a:solidFill>
            <a:prstDash val="solid"/>
            <a:round/>
            <a:headEnd len="med" w="med" type="none"/>
            <a:tailEnd len="med" w="med" type="triangle"/>
          </a:ln>
        </p:spPr>
      </p:cxnSp>
      <p:sp>
        <p:nvSpPr>
          <p:cNvPr id="317" name="Google Shape;317;p37"/>
          <p:cNvSpPr txBox="1"/>
          <p:nvPr/>
        </p:nvSpPr>
        <p:spPr>
          <a:xfrm>
            <a:off x="1137700" y="4648675"/>
            <a:ext cx="2037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BM Plex Sans"/>
                <a:ea typeface="IBM Plex Sans"/>
                <a:cs typeface="IBM Plex Sans"/>
                <a:sym typeface="IBM Plex Sans"/>
              </a:rPr>
              <a:t>Downregulated</a:t>
            </a:r>
            <a:endParaRPr sz="1700">
              <a:solidFill>
                <a:schemeClr val="dk1"/>
              </a:solidFill>
              <a:latin typeface="IBM Plex Sans"/>
              <a:ea typeface="IBM Plex Sans"/>
              <a:cs typeface="IBM Plex Sans"/>
              <a:sym typeface="IBM Plex Sans"/>
            </a:endParaRPr>
          </a:p>
        </p:txBody>
      </p:sp>
      <p:sp>
        <p:nvSpPr>
          <p:cNvPr id="318" name="Google Shape;318;p37"/>
          <p:cNvSpPr txBox="1"/>
          <p:nvPr/>
        </p:nvSpPr>
        <p:spPr>
          <a:xfrm>
            <a:off x="6508325" y="4648675"/>
            <a:ext cx="2037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BM Plex Sans"/>
                <a:ea typeface="IBM Plex Sans"/>
                <a:cs typeface="IBM Plex Sans"/>
                <a:sym typeface="IBM Plex Sans"/>
              </a:rPr>
              <a:t>Up</a:t>
            </a:r>
            <a:r>
              <a:rPr lang="en" sz="1700">
                <a:solidFill>
                  <a:schemeClr val="dk1"/>
                </a:solidFill>
                <a:latin typeface="IBM Plex Sans"/>
                <a:ea typeface="IBM Plex Sans"/>
                <a:cs typeface="IBM Plex Sans"/>
                <a:sym typeface="IBM Plex Sans"/>
              </a:rPr>
              <a:t>regulated</a:t>
            </a:r>
            <a:endParaRPr sz="1700">
              <a:solidFill>
                <a:schemeClr val="dk1"/>
              </a:solidFill>
              <a:latin typeface="IBM Plex Sans"/>
              <a:ea typeface="IBM Plex Sans"/>
              <a:cs typeface="IBM Plex Sans"/>
              <a:sym typeface="IBM Plex Sans"/>
            </a:endParaRPr>
          </a:p>
        </p:txBody>
      </p:sp>
      <p:sp>
        <p:nvSpPr>
          <p:cNvPr id="319" name="Google Shape;319;p37"/>
          <p:cNvSpPr/>
          <p:nvPr/>
        </p:nvSpPr>
        <p:spPr>
          <a:xfrm>
            <a:off x="265400" y="350925"/>
            <a:ext cx="276900" cy="296700"/>
          </a:xfrm>
          <a:prstGeom prst="ellipse">
            <a:avLst/>
          </a:prstGeom>
          <a:solidFill>
            <a:srgbClr val="FF2399"/>
          </a:solidFill>
          <a:ln cap="flat" cmpd="sng" w="9525">
            <a:solidFill>
              <a:srgbClr val="FF23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20" name="Google Shape;320;p37"/>
          <p:cNvSpPr/>
          <p:nvPr/>
        </p:nvSpPr>
        <p:spPr>
          <a:xfrm>
            <a:off x="265400" y="1121175"/>
            <a:ext cx="276900" cy="296700"/>
          </a:xfrm>
          <a:prstGeom prst="ellipse">
            <a:avLst/>
          </a:prstGeom>
          <a:solidFill>
            <a:srgbClr val="0ECFD4"/>
          </a:solidFill>
          <a:ln cap="flat" cmpd="sng" w="9525">
            <a:solidFill>
              <a:srgbClr val="0ECFD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21" name="Google Shape;321;p37"/>
          <p:cNvSpPr/>
          <p:nvPr/>
        </p:nvSpPr>
        <p:spPr>
          <a:xfrm>
            <a:off x="265400" y="1891425"/>
            <a:ext cx="276900" cy="2967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22" name="Google Shape;322;p37"/>
          <p:cNvSpPr txBox="1"/>
          <p:nvPr/>
        </p:nvSpPr>
        <p:spPr>
          <a:xfrm>
            <a:off x="652875" y="359175"/>
            <a:ext cx="12960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Upregulated</a:t>
            </a:r>
            <a:endParaRPr>
              <a:solidFill>
                <a:schemeClr val="dk1"/>
              </a:solidFill>
              <a:latin typeface="IBM Plex Sans"/>
              <a:ea typeface="IBM Plex Sans"/>
              <a:cs typeface="IBM Plex Sans"/>
              <a:sym typeface="IBM Plex Sans"/>
            </a:endParaRPr>
          </a:p>
        </p:txBody>
      </p:sp>
      <p:sp>
        <p:nvSpPr>
          <p:cNvPr id="323" name="Google Shape;323;p37"/>
          <p:cNvSpPr txBox="1"/>
          <p:nvPr/>
        </p:nvSpPr>
        <p:spPr>
          <a:xfrm>
            <a:off x="652875" y="1094913"/>
            <a:ext cx="14268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Down</a:t>
            </a:r>
            <a:r>
              <a:rPr lang="en">
                <a:solidFill>
                  <a:schemeClr val="dk1"/>
                </a:solidFill>
                <a:latin typeface="IBM Plex Sans"/>
                <a:ea typeface="IBM Plex Sans"/>
                <a:cs typeface="IBM Plex Sans"/>
                <a:sym typeface="IBM Plex Sans"/>
              </a:rPr>
              <a:t>regulated</a:t>
            </a:r>
            <a:endParaRPr>
              <a:solidFill>
                <a:schemeClr val="dk1"/>
              </a:solidFill>
              <a:latin typeface="IBM Plex Sans"/>
              <a:ea typeface="IBM Plex Sans"/>
              <a:cs typeface="IBM Plex Sans"/>
              <a:sym typeface="IBM Plex Sans"/>
            </a:endParaRPr>
          </a:p>
        </p:txBody>
      </p:sp>
      <p:sp>
        <p:nvSpPr>
          <p:cNvPr id="324" name="Google Shape;324;p37"/>
          <p:cNvSpPr txBox="1"/>
          <p:nvPr/>
        </p:nvSpPr>
        <p:spPr>
          <a:xfrm>
            <a:off x="652875" y="1830675"/>
            <a:ext cx="14268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Insignificant</a:t>
            </a:r>
            <a:endParaRPr>
              <a:solidFill>
                <a:schemeClr val="dk1"/>
              </a:solidFill>
              <a:latin typeface="IBM Plex Sans"/>
              <a:ea typeface="IBM Plex Sans"/>
              <a:cs typeface="IBM Plex Sans"/>
              <a:sym typeface="IBM Plex Sans"/>
            </a:endParaRPr>
          </a:p>
        </p:txBody>
      </p:sp>
      <p:sp>
        <p:nvSpPr>
          <p:cNvPr id="325" name="Google Shape;325;p37"/>
          <p:cNvSpPr txBox="1"/>
          <p:nvPr/>
        </p:nvSpPr>
        <p:spPr>
          <a:xfrm>
            <a:off x="265400" y="3503375"/>
            <a:ext cx="1890900" cy="57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IBM Plex Sans"/>
                <a:ea typeface="IBM Plex Sans"/>
                <a:cs typeface="IBM Plex Sans"/>
                <a:sym typeface="IBM Plex Sans"/>
              </a:rPr>
              <a:t>1.3</a:t>
            </a:r>
            <a:endParaRPr b="1">
              <a:solidFill>
                <a:schemeClr val="dk1"/>
              </a:solidFill>
              <a:latin typeface="IBM Plex Sans"/>
              <a:ea typeface="IBM Plex Sans"/>
              <a:cs typeface="IBM Plex Sans"/>
              <a:sym typeface="IBM Plex Sans"/>
            </a:endParaRPr>
          </a:p>
          <a:p>
            <a:pPr indent="0" lvl="0" marL="0" rtl="0" algn="ctr">
              <a:spcBef>
                <a:spcPts val="0"/>
              </a:spcBef>
              <a:spcAft>
                <a:spcPts val="0"/>
              </a:spcAft>
              <a:buNone/>
            </a:pPr>
            <a:r>
              <a:rPr b="1" lang="en">
                <a:solidFill>
                  <a:schemeClr val="dk1"/>
                </a:solidFill>
                <a:latin typeface="IBM Plex Sans"/>
                <a:ea typeface="IBM Plex Sans"/>
                <a:cs typeface="IBM Plex Sans"/>
                <a:sym typeface="IBM Plex Sans"/>
              </a:rPr>
              <a:t>(p-value of 0.05)</a:t>
            </a:r>
            <a:endParaRPr b="1">
              <a:solidFill>
                <a:schemeClr val="dk1"/>
              </a:solidFill>
              <a:latin typeface="IBM Plex Sans"/>
              <a:ea typeface="IBM Plex Sans"/>
              <a:cs typeface="IBM Plex Sans"/>
              <a:sym typeface="IBM Plex Sans"/>
            </a:endParaRPr>
          </a:p>
        </p:txBody>
      </p:sp>
      <p:cxnSp>
        <p:nvCxnSpPr>
          <p:cNvPr id="326" name="Google Shape;326;p37"/>
          <p:cNvCxnSpPr/>
          <p:nvPr/>
        </p:nvCxnSpPr>
        <p:spPr>
          <a:xfrm>
            <a:off x="2059850" y="3858250"/>
            <a:ext cx="874500" cy="0"/>
          </a:xfrm>
          <a:prstGeom prst="straightConnector1">
            <a:avLst/>
          </a:prstGeom>
          <a:noFill/>
          <a:ln cap="flat" cmpd="sng" w="38100">
            <a:solidFill>
              <a:schemeClr val="dk1"/>
            </a:solidFill>
            <a:prstDash val="solid"/>
            <a:round/>
            <a:headEnd len="med" w="med" type="none"/>
            <a:tailEnd len="med" w="med" type="triangle"/>
          </a:ln>
        </p:spPr>
      </p:cxnSp>
      <p:sp>
        <p:nvSpPr>
          <p:cNvPr id="327" name="Google Shape;32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Epidemiology Study on Infectious Diseases Thesis Defense by Slidesgo">
  <a:themeElements>
    <a:clrScheme name="Simple Light">
      <a:dk1>
        <a:srgbClr val="345CAC"/>
      </a:dk1>
      <a:lt1>
        <a:srgbClr val="F4F2E6"/>
      </a:lt1>
      <a:dk2>
        <a:srgbClr val="B2D6E6"/>
      </a:dk2>
      <a:lt2>
        <a:srgbClr val="D0E7EF"/>
      </a:lt2>
      <a:accent1>
        <a:srgbClr val="FFFFFF"/>
      </a:accent1>
      <a:accent2>
        <a:srgbClr val="FFFFFF"/>
      </a:accent2>
      <a:accent3>
        <a:srgbClr val="FFFFFF"/>
      </a:accent3>
      <a:accent4>
        <a:srgbClr val="FFFFFF"/>
      </a:accent4>
      <a:accent5>
        <a:srgbClr val="FFFFFF"/>
      </a:accent5>
      <a:accent6>
        <a:srgbClr val="FFFFFF"/>
      </a:accent6>
      <a:hlink>
        <a:srgbClr val="345C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